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57" r:id="rId2"/>
    <p:sldId id="421" r:id="rId3"/>
    <p:sldId id="419" r:id="rId4"/>
    <p:sldId id="513" r:id="rId5"/>
    <p:sldId id="563" r:id="rId6"/>
    <p:sldId id="558" r:id="rId7"/>
    <p:sldId id="413" r:id="rId8"/>
    <p:sldId id="522" r:id="rId9"/>
    <p:sldId id="432" r:id="rId10"/>
    <p:sldId id="414" r:id="rId11"/>
    <p:sldId id="534" r:id="rId12"/>
    <p:sldId id="535" r:id="rId13"/>
    <p:sldId id="536" r:id="rId14"/>
    <p:sldId id="518" r:id="rId15"/>
    <p:sldId id="537" r:id="rId16"/>
    <p:sldId id="524" r:id="rId17"/>
    <p:sldId id="538" r:id="rId18"/>
    <p:sldId id="540" r:id="rId19"/>
    <p:sldId id="559" r:id="rId20"/>
    <p:sldId id="541" r:id="rId21"/>
    <p:sldId id="561" r:id="rId22"/>
    <p:sldId id="539" r:id="rId23"/>
    <p:sldId id="542" r:id="rId24"/>
    <p:sldId id="523" r:id="rId25"/>
    <p:sldId id="528" r:id="rId26"/>
    <p:sldId id="564" r:id="rId27"/>
    <p:sldId id="533" r:id="rId28"/>
    <p:sldId id="412" r:id="rId29"/>
    <p:sldId id="408" r:id="rId30"/>
    <p:sldId id="525" r:id="rId31"/>
    <p:sldId id="553" r:id="rId32"/>
    <p:sldId id="565" r:id="rId33"/>
    <p:sldId id="566" r:id="rId34"/>
    <p:sldId id="526" r:id="rId35"/>
    <p:sldId id="546" r:id="rId36"/>
    <p:sldId id="567" r:id="rId37"/>
    <p:sldId id="511" r:id="rId38"/>
    <p:sldId id="568" r:id="rId39"/>
    <p:sldId id="549" r:id="rId40"/>
    <p:sldId id="560" r:id="rId41"/>
    <p:sldId id="554" r:id="rId42"/>
    <p:sldId id="555" r:id="rId43"/>
    <p:sldId id="548" r:id="rId44"/>
    <p:sldId id="550" r:id="rId45"/>
    <p:sldId id="551" r:id="rId46"/>
    <p:sldId id="449" r:id="rId47"/>
    <p:sldId id="450" r:id="rId48"/>
    <p:sldId id="569" r:id="rId49"/>
    <p:sldId id="451" r:id="rId50"/>
    <p:sldId id="452" r:id="rId51"/>
    <p:sldId id="453" r:id="rId52"/>
    <p:sldId id="556" r:id="rId53"/>
    <p:sldId id="472" r:id="rId54"/>
    <p:sldId id="456" r:id="rId55"/>
    <p:sldId id="415" r:id="rId56"/>
    <p:sldId id="457" r:id="rId57"/>
    <p:sldId id="406" r:id="rId58"/>
    <p:sldId id="562"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67"/>
    <a:srgbClr val="FFF6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802"/>
    <p:restoredTop sz="75661" autoAdjust="0"/>
  </p:normalViewPr>
  <p:slideViewPr>
    <p:cSldViewPr snapToGrid="0" snapToObjects="1">
      <p:cViewPr>
        <p:scale>
          <a:sx n="78" d="100"/>
          <a:sy n="78" d="100"/>
        </p:scale>
        <p:origin x="144" y="106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Joseph (Gen. 37–50) and Daniel (Dan. 1–2) and Nehemiah (Neh. 1–2) are great examples how wisdom brings success</a:t>
            </a:r>
            <a:r>
              <a:rPr lang="en-SG" sz="1200" kern="1200" dirty="0">
                <a:solidFill>
                  <a:schemeClr val="tx1"/>
                </a:solidFill>
                <a:effectLst/>
                <a:latin typeface="+mn-lt"/>
                <a:ea typeface="+mn-ea"/>
                <a:cs typeface="+mn-cs"/>
              </a:rPr>
              <a:t>—or</a:t>
            </a:r>
            <a:r>
              <a:rPr lang="en-SG" sz="1200" kern="1200" baseline="0" dirty="0">
                <a:solidFill>
                  <a:schemeClr val="tx1"/>
                </a:solidFill>
                <a:effectLst/>
                <a:latin typeface="+mn-lt"/>
                <a:ea typeface="+mn-ea"/>
                <a:cs typeface="+mn-cs"/>
              </a:rPr>
              <a:t> are they?</a:t>
            </a:r>
          </a:p>
          <a:p>
            <a:endParaRPr lang="en-SG" sz="1200" kern="1200" baseline="0" dirty="0">
              <a:solidFill>
                <a:schemeClr val="tx1"/>
              </a:solidFill>
              <a:effectLst/>
              <a:latin typeface="+mn-lt"/>
              <a:ea typeface="+mn-ea"/>
              <a:cs typeface="+mn-cs"/>
            </a:endParaRPr>
          </a:p>
          <a:p>
            <a:r>
              <a:rPr lang="en-SG" sz="1200" kern="1200" baseline="0" dirty="0">
                <a:solidFill>
                  <a:schemeClr val="tx1"/>
                </a:solidFill>
                <a:effectLst/>
                <a:latin typeface="+mn-lt"/>
                <a:ea typeface="+mn-ea"/>
                <a:cs typeface="+mn-cs"/>
              </a:rPr>
              <a:t>If you look carefully, you will see each of these stories notes that "God was with Joseph or Daniel or Nehemiah…"</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inequities</a:t>
            </a:r>
            <a:r>
              <a:rPr lang="en-US" sz="1200" kern="1200" dirty="0">
                <a:solidFill>
                  <a:schemeClr val="tx1"/>
                </a:solidFill>
                <a:effectLst/>
                <a:latin typeface="+mn-lt"/>
                <a:ea typeface="+mn-ea"/>
                <a:cs typeface="+mn-cs"/>
              </a:rPr>
              <a:t> of life afflict the wise</a:t>
            </a:r>
            <a:r>
              <a:rPr lang="en-SG" dirty="0">
                <a:effectLst/>
              </a:rPr>
              <a:t> as well as the rest</a:t>
            </a:r>
            <a:r>
              <a:rPr lang="en-SG" baseline="0" dirty="0">
                <a:effectLst/>
              </a:rPr>
              <a:t> of us!</a:t>
            </a:r>
          </a:p>
          <a:p>
            <a:r>
              <a:rPr lang="en-SG" baseline="0" dirty="0">
                <a:effectLst/>
                <a:cs typeface="ＭＳ Ｐゴシック" charset="0"/>
              </a:rPr>
              <a:t>Our existence does not have all </a:t>
            </a:r>
            <a:r>
              <a:rPr lang="en-SG" b="1" i="1" baseline="0" dirty="0">
                <a:effectLst/>
                <a:cs typeface="ＭＳ Ｐゴシック" charset="0"/>
              </a:rPr>
              <a:t>accounts settled fairly </a:t>
            </a:r>
            <a:r>
              <a:rPr lang="en-SG" baseline="0" dirty="0">
                <a:effectLst/>
                <a:cs typeface="ＭＳ Ｐゴシック" charset="0"/>
              </a:rPr>
              <a:t>yet.</a:t>
            </a:r>
          </a:p>
          <a:p>
            <a:r>
              <a:rPr lang="en-SG" baseline="0" dirty="0">
                <a:effectLst/>
                <a:cs typeface="ＭＳ Ｐゴシック" charset="0"/>
              </a:rPr>
              <a:t>Wisdom recognizes this truth that humanity is</a:t>
            </a:r>
            <a:r>
              <a:rPr lang="en-SG" b="1" i="1" baseline="0" dirty="0">
                <a:effectLst/>
                <a:cs typeface="ＭＳ Ｐゴシック" charset="0"/>
              </a:rPr>
              <a:t> biased and inequitable.</a:t>
            </a:r>
            <a:endParaRPr lang="en-US" b="1" i="1"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Every one of us wants to me successful in life. But how can you </a:t>
            </a:r>
            <a:r>
              <a:rPr lang="en-US" sz="1200" i="1" kern="1200" dirty="0">
                <a:solidFill>
                  <a:schemeClr val="tx1"/>
                </a:solidFill>
                <a:effectLst/>
                <a:latin typeface="+mn-lt"/>
                <a:ea typeface="+mn-ea"/>
                <a:cs typeface="+mn-cs"/>
              </a:rPr>
              <a:t>guarantee</a:t>
            </a:r>
            <a:r>
              <a:rPr lang="en-US" sz="1200" kern="1200" dirty="0">
                <a:solidFill>
                  <a:schemeClr val="tx1"/>
                </a:solidFill>
                <a:effectLst/>
                <a:latin typeface="+mn-lt"/>
                <a:ea typeface="+mn-ea"/>
                <a:cs typeface="+mn-cs"/>
              </a:rPr>
              <a:t> success?  I suspect you would agree with me that human strategies won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work, as they are too simplistic—and, after all, we are Christians who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buy into these things.</a:t>
            </a:r>
            <a:r>
              <a:rPr lang="en-SG" dirty="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 blogger named</a:t>
            </a:r>
            <a:r>
              <a:rPr lang="en-US" baseline="0" dirty="0"/>
              <a:t> </a:t>
            </a:r>
            <a:r>
              <a:rPr lang="en-US" baseline="0" dirty="0" err="1"/>
              <a:t>Ketan</a:t>
            </a:r>
            <a:r>
              <a:rPr lang="en-US" baseline="0" dirty="0"/>
              <a:t> Joshi noted, </a:t>
            </a:r>
          </a:p>
          <a:p>
            <a:endParaRPr lang="en-US" baseline="0" dirty="0"/>
          </a:p>
          <a:p>
            <a:r>
              <a:rPr lang="en-US" baseline="0" dirty="0"/>
              <a:t>"</a:t>
            </a:r>
            <a:r>
              <a:rPr lang="en-US" dirty="0"/>
              <a:t>One interesting thing I learned today is that the word </a:t>
            </a:r>
            <a:r>
              <a:rPr lang="fr-FR" dirty="0"/>
              <a:t>'</a:t>
            </a:r>
            <a:r>
              <a:rPr lang="en-US" dirty="0"/>
              <a:t>Nepotism</a:t>
            </a:r>
            <a:r>
              <a:rPr lang="fr-FR" dirty="0"/>
              <a:t>'</a:t>
            </a:r>
            <a:r>
              <a:rPr lang="en-US" dirty="0"/>
              <a:t> is derived from the Latin word </a:t>
            </a:r>
            <a:r>
              <a:rPr lang="fr-FR" dirty="0"/>
              <a:t>'</a:t>
            </a:r>
            <a:r>
              <a:rPr lang="en-US" dirty="0"/>
              <a:t>Nepos</a:t>
            </a:r>
            <a:r>
              <a:rPr lang="fr-FR" dirty="0"/>
              <a:t>'</a:t>
            </a:r>
            <a:r>
              <a:rPr lang="en-US" dirty="0"/>
              <a:t> or </a:t>
            </a:r>
            <a:r>
              <a:rPr lang="fr-FR" dirty="0"/>
              <a:t>'</a:t>
            </a:r>
            <a:r>
              <a:rPr lang="en-US" dirty="0" err="1"/>
              <a:t>nepotis</a:t>
            </a:r>
            <a:r>
              <a:rPr lang="fr-FR" dirty="0"/>
              <a:t>'</a:t>
            </a:r>
            <a:r>
              <a:rPr lang="en-US" dirty="0"/>
              <a:t> which means </a:t>
            </a:r>
            <a:r>
              <a:rPr lang="fr-FR" dirty="0"/>
              <a:t>'</a:t>
            </a:r>
            <a:r>
              <a:rPr lang="en-US" dirty="0"/>
              <a:t>nephew</a:t>
            </a:r>
            <a:r>
              <a:rPr lang="fr-FR" dirty="0"/>
              <a:t>'</a:t>
            </a:r>
            <a:r>
              <a:rPr lang="en-US" dirty="0"/>
              <a:t>.</a:t>
            </a:r>
            <a:br>
              <a:rPr lang="en-US" dirty="0"/>
            </a:br>
            <a:br>
              <a:rPr lang="en-US" dirty="0"/>
            </a:br>
            <a:r>
              <a:rPr lang="en-US" dirty="0"/>
              <a:t>Um....Nepotism means </a:t>
            </a:r>
            <a:r>
              <a:rPr lang="en-US" dirty="0" err="1"/>
              <a:t>favouritism</a:t>
            </a:r>
            <a:r>
              <a:rPr lang="en-US" dirty="0"/>
              <a:t> granted to relatives regardless of merit. So why specifically nephew, rather than son? </a:t>
            </a:r>
            <a:br>
              <a:rPr lang="en-US" dirty="0"/>
            </a:br>
            <a:br>
              <a:rPr lang="en-US" dirty="0"/>
            </a:br>
            <a:r>
              <a:rPr lang="en-US" dirty="0"/>
              <a:t>The answer is very interesting. This word came about in the middle ages, when the church clergy—specifically the Catholic clergy—had to take an oath of chastity, and could not (legally) father any children. So these dudes gave their nephews such positions of preference, as would normally be given to a son. Hence the word </a:t>
            </a:r>
            <a:r>
              <a:rPr lang="fr-FR" dirty="0"/>
              <a:t>'</a:t>
            </a:r>
            <a:r>
              <a:rPr lang="en-US" dirty="0"/>
              <a:t>Nepotism</a:t>
            </a:r>
            <a:r>
              <a:rPr lang="fr-FR" dirty="0"/>
              <a:t>'</a:t>
            </a:r>
            <a:r>
              <a:rPr lang="en-US" dirty="0"/>
              <a:t>. (</a:t>
            </a:r>
            <a:r>
              <a:rPr lang="en-US" dirty="0" err="1"/>
              <a:t>Nephewism</a:t>
            </a:r>
            <a:r>
              <a:rPr lang="en-US" dirty="0"/>
              <a:t>, if you wish)"</a:t>
            </a:r>
          </a:p>
          <a:p>
            <a:endParaRPr lang="en-US" dirty="0"/>
          </a:p>
          <a:p>
            <a:r>
              <a:rPr lang="en-US" dirty="0"/>
              <a:t>http://</a:t>
            </a:r>
            <a:r>
              <a:rPr lang="en-US" dirty="0" err="1"/>
              <a:t>ketanj.blogspot.com</a:t>
            </a:r>
            <a:r>
              <a:rPr lang="en-US" dirty="0"/>
              <a:t>/2011/12/thing-about-</a:t>
            </a:r>
            <a:r>
              <a:rPr lang="en-US" dirty="0" err="1"/>
              <a:t>nepotism.html</a:t>
            </a:r>
            <a:endParaRPr lang="en-US" dirty="0"/>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If you</a:t>
            </a:r>
            <a:r>
              <a:rPr lang="fr-FR" dirty="0"/>
              <a:t>'</a:t>
            </a:r>
            <a:r>
              <a:rPr lang="en-US" dirty="0"/>
              <a:t>re wise, will you soon be at the top?  </a:t>
            </a:r>
          </a:p>
          <a:p>
            <a:r>
              <a:rPr lang="en-US" dirty="0"/>
              <a:t>If you</a:t>
            </a:r>
            <a:r>
              <a:rPr lang="fr-FR" dirty="0"/>
              <a:t>'</a:t>
            </a:r>
            <a:r>
              <a:rPr lang="en-US" dirty="0"/>
              <a:t>re wise, will you eventually succeed then?</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Another example of how a little foolishness nullifies the great value of wisdom is when a foolish superior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recognize the wisdom of one under him.  How?</a:t>
            </a:r>
            <a:r>
              <a:rPr lang="en-SG" dirty="0">
                <a:effectLst/>
              </a:rPr>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u="none" strike="noStrike" kern="1200" baseline="0" dirty="0">
                <a:solidFill>
                  <a:schemeClr val="tx1"/>
                </a:solidFill>
                <a:latin typeface="+mn-lt"/>
                <a:ea typeface="+mn-ea"/>
                <a:cs typeface="+mn-cs"/>
              </a:rPr>
              <a:t>"I have set the LORD continually before me; Because He is at my right hand, I will not be shaken." (Ps. 16:8 NAU)</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32447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If we are honest, we will admit that wisdom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always guarantee success.  In fact, the "Peter Principle" may be true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Peter Drucker is known as the father of modern management</a:t>
            </a:r>
            <a:r>
              <a:rPr lang="en-SG" dirty="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inequities</a:t>
            </a:r>
            <a:r>
              <a:rPr lang="en-US" sz="1200" kern="1200" dirty="0">
                <a:solidFill>
                  <a:schemeClr val="tx1"/>
                </a:solidFill>
                <a:effectLst/>
                <a:latin typeface="+mn-lt"/>
                <a:ea typeface="+mn-ea"/>
                <a:cs typeface="+mn-cs"/>
              </a:rPr>
              <a:t> of life afflict the wise</a:t>
            </a:r>
            <a:r>
              <a:rPr lang="en-SG" dirty="0">
                <a:effectLst/>
              </a:rPr>
              <a:t> as well as the rest</a:t>
            </a:r>
            <a:r>
              <a:rPr lang="en-SG" baseline="0" dirty="0">
                <a:effectLst/>
              </a:rPr>
              <a:t> of us!</a:t>
            </a:r>
          </a:p>
          <a:p>
            <a:r>
              <a:rPr lang="en-SG" baseline="0" dirty="0">
                <a:effectLst/>
                <a:cs typeface="ＭＳ Ｐゴシック" charset="0"/>
              </a:rPr>
              <a:t>Our existence does not have all </a:t>
            </a:r>
            <a:r>
              <a:rPr lang="en-SG" b="1" i="1" baseline="0" dirty="0">
                <a:effectLst/>
                <a:cs typeface="ＭＳ Ｐゴシック" charset="0"/>
              </a:rPr>
              <a:t>accounts settled fairly </a:t>
            </a:r>
            <a:r>
              <a:rPr lang="en-SG" baseline="0" dirty="0">
                <a:effectLst/>
                <a:cs typeface="ＭＳ Ｐゴシック" charset="0"/>
              </a:rPr>
              <a:t>yet.</a:t>
            </a:r>
          </a:p>
          <a:p>
            <a:r>
              <a:rPr lang="en-SG" baseline="0" dirty="0">
                <a:effectLst/>
                <a:cs typeface="ＭＳ Ｐゴシック" charset="0"/>
              </a:rPr>
              <a:t>Wisdom recognizes this truth that humanity is</a:t>
            </a:r>
            <a:r>
              <a:rPr lang="en-SG" b="1" i="1" baseline="0" dirty="0">
                <a:effectLst/>
                <a:cs typeface="ＭＳ Ｐゴシック" charset="0"/>
              </a:rPr>
              <a:t> biased and inequitable.</a:t>
            </a:r>
            <a:endParaRPr lang="en-US" b="1" i="1" dirty="0">
              <a:cs typeface="ＭＳ Ｐゴシック" charset="0"/>
            </a:endParaRPr>
          </a:p>
          <a:p>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unreliable nature</a:t>
            </a:r>
            <a:r>
              <a:rPr lang="en-US" sz="1200" kern="1200" dirty="0">
                <a:solidFill>
                  <a:schemeClr val="tx1"/>
                </a:solidFill>
                <a:effectLst/>
                <a:latin typeface="+mn-lt"/>
                <a:ea typeface="+mn-ea"/>
                <a:cs typeface="+mn-cs"/>
              </a:rPr>
              <a:t> of life hinders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NLT renders this "well" but that </a:t>
            </a:r>
            <a:r>
              <a:rPr lang="en-US" dirty="0" err="1"/>
              <a:t>isn</a:t>
            </a:r>
            <a:r>
              <a:rPr lang="fr-FR" dirty="0"/>
              <a:t>'</a:t>
            </a:r>
            <a:r>
              <a:rPr lang="en-US" dirty="0"/>
              <a:t>t the meaning of the Hebrew.</a:t>
            </a:r>
          </a:p>
          <a:p>
            <a:endParaRPr lang="en-US" dirty="0"/>
          </a:p>
          <a:p>
            <a:r>
              <a:rPr lang="en-US" sz="1200" kern="1200" dirty="0">
                <a:solidFill>
                  <a:schemeClr val="tx1"/>
                </a:solidFill>
                <a:effectLst/>
                <a:latin typeface="+mn-lt"/>
                <a:ea typeface="+mn-ea"/>
                <a:cs typeface="+mn-cs"/>
              </a:rPr>
              <a:t>You can fall into a pit that you actually dug (10:8a).</a:t>
            </a:r>
            <a:r>
              <a:rPr lang="en-SG" dirty="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You can get snakebites while working hard (10:8b)</a:t>
            </a:r>
            <a:r>
              <a:rPr lang="en-SG" dirty="0">
                <a:effectLst/>
              </a:rPr>
              <a: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You can get hurt while quarrying rock (10:9a)</a:t>
            </a:r>
            <a:r>
              <a:rPr lang="en-SG" dirty="0">
                <a:effectLst/>
              </a:rPr>
              <a:t>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You can get hurt from logs that you split (10:9b)</a:t>
            </a:r>
            <a:r>
              <a:rPr lang="en-SG" dirty="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Time spent to sharpen your ax is worth it (10:10a)</a:t>
            </a:r>
            <a:r>
              <a:rPr lang="en-SG" dirty="0">
                <a:effectLst/>
              </a:rPr>
              <a:t>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Wisdom in all situations brings more chance of success (10:10b)</a:t>
            </a:r>
            <a:r>
              <a:rPr lang="en-SG" dirty="0">
                <a:effectLst/>
              </a:rPr>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Wisdom has no gain unless used at the proper time (10:11).</a:t>
            </a:r>
            <a:r>
              <a:rPr lang="en-SG" dirty="0">
                <a:effectLst/>
              </a:rPr>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Yet, I submit to you, that whether Drucker is right or not, even genuine wisdom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always guarantee success.  But…why not?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Solomon was convinced regarding the benefits of wisdom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 recorded many proverbs to help people be wise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Throughout Ecclesiastes he encourages us to be wise—even though it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ultimately last, it is still good to have wisdom</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5000" y="628319"/>
            <a:ext cx="7874000" cy="4775200"/>
          </a:xfrm>
          <a:prstGeom prst="rect">
            <a:avLst/>
          </a:prstGeom>
        </p:spPr>
      </p:pic>
      <p:sp>
        <p:nvSpPr>
          <p:cNvPr id="8" name="Rectangle 2"/>
          <p:cNvSpPr txBox="1">
            <a:spLocks noChangeArrowheads="1"/>
          </p:cNvSpPr>
          <p:nvPr/>
        </p:nvSpPr>
        <p:spPr bwMode="auto">
          <a:xfrm>
            <a:off x="-26844" y="5278326"/>
            <a:ext cx="9144000" cy="957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Ecclesiastes </a:t>
            </a:r>
            <a:r>
              <a:rPr lang="en-US" sz="4000" b="1" i="1" dirty="0"/>
              <a:t>9:11–10:11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635000" y="862111"/>
            <a:ext cx="7873999" cy="295116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Guaranteed Success</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900098" name="Rectangle 2"/>
          <p:cNvSpPr>
            <a:spLocks noGrp="1" noChangeArrowheads="1"/>
          </p:cNvSpPr>
          <p:nvPr>
            <p:ph type="ctrTitle"/>
          </p:nvPr>
        </p:nvSpPr>
        <p:spPr>
          <a:xfrm>
            <a:off x="0" y="0"/>
            <a:ext cx="4886208" cy="314012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Joseph</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Daniel</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Nehemiah</a:t>
            </a:r>
          </a:p>
        </p:txBody>
      </p:sp>
    </p:spTree>
    <p:extLst>
      <p:ext uri="{BB962C8B-B14F-4D97-AF65-F5344CB8AC3E}">
        <p14:creationId xmlns:p14="http://schemas.microsoft.com/office/powerpoint/2010/main" val="265636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57466"/>
            <a:ext cx="9144000" cy="194052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err="1">
                <a:effectLst>
                  <a:glow rad="127000">
                    <a:schemeClr val="tx1"/>
                  </a:glow>
                </a:effectLst>
                <a:latin typeface="Arial" charset="0"/>
                <a:ea typeface="ＭＳ Ｐゴシック" charset="0"/>
                <a:cs typeface="ＭＳ Ｐゴシック" charset="0"/>
              </a:rPr>
              <a:t>doesn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wisdom always lead to success?</a:t>
            </a: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
        <p:nvSpPr>
          <p:cNvPr id="4" name="Rectangle 2"/>
          <p:cNvSpPr txBox="1">
            <a:spLocks noChangeArrowheads="1"/>
          </p:cNvSpPr>
          <p:nvPr/>
        </p:nvSpPr>
        <p:spPr bwMode="auto">
          <a:xfrm>
            <a:off x="0" y="5803941"/>
            <a:ext cx="9144000" cy="10540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effectLst>
                  <a:glow rad="127000">
                    <a:schemeClr val="tx1"/>
                  </a:glow>
                </a:effectLst>
                <a:latin typeface="Arial" charset="0"/>
                <a:ea typeface="ＭＳ Ｐゴシック" charset="0"/>
                <a:cs typeface="ＭＳ Ｐゴシック" charset="0"/>
              </a:rPr>
              <a:t>Let</a:t>
            </a:r>
            <a:r>
              <a:rPr lang="fr-FR" sz="4800" b="1" i="1" dirty="0">
                <a:effectLst>
                  <a:glow rad="127000">
                    <a:schemeClr val="tx1"/>
                  </a:glow>
                </a:effectLst>
                <a:latin typeface="Arial" charset="0"/>
                <a:ea typeface="ＭＳ Ｐゴシック" charset="0"/>
                <a:cs typeface="ＭＳ Ｐゴシック" charset="0"/>
              </a:rPr>
              <a:t>'</a:t>
            </a:r>
            <a:r>
              <a:rPr lang="en-US" sz="4800" b="1" i="1" dirty="0">
                <a:effectLst>
                  <a:glow rad="127000">
                    <a:schemeClr val="tx1"/>
                  </a:glow>
                </a:effectLst>
                <a:latin typeface="Arial" charset="0"/>
                <a:ea typeface="ＭＳ Ｐゴシック" charset="0"/>
                <a:cs typeface="ＭＳ Ｐゴシック" charset="0"/>
              </a:rPr>
              <a:t>s see 2 reasons…</a:t>
            </a:r>
          </a:p>
        </p:txBody>
      </p:sp>
      <p:sp>
        <p:nvSpPr>
          <p:cNvPr id="5" name="Rectangle 2"/>
          <p:cNvSpPr txBox="1">
            <a:spLocks noChangeArrowheads="1"/>
          </p:cNvSpPr>
          <p:nvPr/>
        </p:nvSpPr>
        <p:spPr bwMode="auto">
          <a:xfrm>
            <a:off x="6304" y="35282"/>
            <a:ext cx="9144000" cy="10540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effectLst>
                  <a:glow rad="127000">
                    <a:schemeClr val="tx1"/>
                  </a:glow>
                </a:effectLst>
                <a:latin typeface="Arial" charset="0"/>
                <a:ea typeface="ＭＳ Ｐゴシック" charset="0"/>
                <a:cs typeface="ＭＳ Ｐゴシック" charset="0"/>
              </a:rPr>
              <a:t>Ecclesiastes 9:11–10:11</a:t>
            </a:r>
          </a:p>
        </p:txBody>
      </p:sp>
    </p:spTree>
    <p:extLst>
      <p:ext uri="{BB962C8B-B14F-4D97-AF65-F5344CB8AC3E}">
        <p14:creationId xmlns:p14="http://schemas.microsoft.com/office/powerpoint/2010/main" val="203374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468319" cy="230360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  Life is </a:t>
            </a:r>
            <a:r>
              <a:rPr lang="en-US" sz="5400" b="1" dirty="0">
                <a:solidFill>
                  <a:srgbClr val="FFFF00"/>
                </a:solidFill>
                <a:effectLst>
                  <a:glow rad="127000">
                    <a:schemeClr val="tx1"/>
                  </a:glow>
                </a:effectLst>
                <a:latin typeface="Arial" charset="0"/>
                <a:ea typeface="ＭＳ Ｐゴシック" charset="0"/>
                <a:cs typeface="ＭＳ Ｐゴシック" charset="0"/>
              </a:rPr>
              <a:t>unfair</a:t>
            </a:r>
            <a:r>
              <a:rPr lang="en-US" sz="5400" b="1" dirty="0">
                <a:effectLst>
                  <a:glow rad="127000">
                    <a:schemeClr val="tx1"/>
                  </a:glow>
                </a:effectLst>
                <a:latin typeface="Arial" charset="0"/>
                <a:ea typeface="ＭＳ Ｐゴシック" charset="0"/>
                <a:cs typeface="ＭＳ Ｐゴシック" charset="0"/>
              </a:rPr>
              <a:t> (9:11–10:7).</a:t>
            </a:r>
          </a:p>
        </p:txBody>
      </p:sp>
    </p:spTree>
    <p:extLst>
      <p:ext uri="{BB962C8B-B14F-4D97-AF65-F5344CB8AC3E}">
        <p14:creationId xmlns:p14="http://schemas.microsoft.com/office/powerpoint/2010/main" val="316646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35742" y="97941"/>
            <a:ext cx="4155337" cy="66249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If you are wise, you will get used to unfairness!</a:t>
            </a:r>
          </a:p>
        </p:txBody>
      </p:sp>
      <p:pic>
        <p:nvPicPr>
          <p:cNvPr id="2" name="Picture 1"/>
          <p:cNvPicPr>
            <a:picLocks noChangeAspect="1"/>
          </p:cNvPicPr>
          <p:nvPr/>
        </p:nvPicPr>
        <p:blipFill rotWithShape="1">
          <a:blip r:embed="rId3"/>
          <a:srcRect l="2587" t="1607" r="2962" b="1289"/>
          <a:stretch/>
        </p:blipFill>
        <p:spPr>
          <a:xfrm>
            <a:off x="129092" y="204395"/>
            <a:ext cx="4711849" cy="6433074"/>
          </a:xfrm>
          <a:prstGeom prst="rect">
            <a:avLst/>
          </a:prstGeom>
        </p:spPr>
      </p:pic>
      <p:sp>
        <p:nvSpPr>
          <p:cNvPr id="6" name="Rectangle 5">
            <a:extLst>
              <a:ext uri="{FF2B5EF4-FFF2-40B4-BE49-F238E27FC236}">
                <a16:creationId xmlns:a16="http://schemas.microsoft.com/office/drawing/2014/main" id="{DABC1CA4-D580-DA8A-2078-548CE617CE48}"/>
              </a:ext>
            </a:extLst>
          </p:cNvPr>
          <p:cNvSpPr/>
          <p:nvPr/>
        </p:nvSpPr>
        <p:spPr bwMode="auto">
          <a:xfrm>
            <a:off x="301214" y="398033"/>
            <a:ext cx="4261470" cy="1247887"/>
          </a:xfrm>
          <a:prstGeom prst="rect">
            <a:avLst/>
          </a:prstGeom>
          <a:solidFill>
            <a:srgbClr val="FFF60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D342889A-2CC7-C191-CB53-74D37CE673E2}"/>
              </a:ext>
            </a:extLst>
          </p:cNvPr>
          <p:cNvSpPr/>
          <p:nvPr/>
        </p:nvSpPr>
        <p:spPr bwMode="auto">
          <a:xfrm>
            <a:off x="462576" y="5195945"/>
            <a:ext cx="4261470" cy="1247887"/>
          </a:xfrm>
          <a:prstGeom prst="rect">
            <a:avLst/>
          </a:prstGeom>
          <a:solidFill>
            <a:srgbClr val="FFF60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a:extLst>
              <a:ext uri="{FF2B5EF4-FFF2-40B4-BE49-F238E27FC236}">
                <a16:creationId xmlns:a16="http://schemas.microsoft.com/office/drawing/2014/main" id="{A429D76C-24B8-C3EC-4D75-00C70A4FFD06}"/>
              </a:ext>
            </a:extLst>
          </p:cNvPr>
          <p:cNvSpPr txBox="1">
            <a:spLocks noChangeArrowheads="1"/>
          </p:cNvSpPr>
          <p:nvPr/>
        </p:nvSpPr>
        <p:spPr bwMode="auto">
          <a:xfrm>
            <a:off x="205869" y="398033"/>
            <a:ext cx="4635072" cy="89187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600" b="1" kern="0" dirty="0">
                <a:solidFill>
                  <a:schemeClr val="tx1"/>
                </a:solidFill>
                <a:effectLst/>
                <a:latin typeface="Arial Narrow" panose="020B0604020202020204" pitchFamily="34" charset="0"/>
                <a:ea typeface="ＭＳ Ｐゴシック" charset="0"/>
                <a:cs typeface="Arial Narrow" panose="020B0604020202020204" pitchFamily="34" charset="0"/>
              </a:rPr>
              <a:t>CAUTION!</a:t>
            </a:r>
          </a:p>
        </p:txBody>
      </p:sp>
      <p:sp>
        <p:nvSpPr>
          <p:cNvPr id="5" name="Rectangle 2">
            <a:extLst>
              <a:ext uri="{FF2B5EF4-FFF2-40B4-BE49-F238E27FC236}">
                <a16:creationId xmlns:a16="http://schemas.microsoft.com/office/drawing/2014/main" id="{B7B47B73-F5F6-EE08-3A50-7701D6679019}"/>
              </a:ext>
            </a:extLst>
          </p:cNvPr>
          <p:cNvSpPr txBox="1">
            <a:spLocks noChangeArrowheads="1"/>
          </p:cNvSpPr>
          <p:nvPr/>
        </p:nvSpPr>
        <p:spPr bwMode="auto">
          <a:xfrm>
            <a:off x="129092" y="4960253"/>
            <a:ext cx="4711849" cy="14258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solidFill>
                  <a:schemeClr val="tx1"/>
                </a:solidFill>
                <a:effectLst/>
                <a:latin typeface="Arial Narrow" panose="020B0604020202020204" pitchFamily="34" charset="0"/>
                <a:ea typeface="ＭＳ Ｐゴシック" charset="0"/>
                <a:cs typeface="Arial Narrow" panose="020B0604020202020204" pitchFamily="34" charset="0"/>
              </a:rPr>
              <a:t>Life's Not Fair.</a:t>
            </a:r>
          </a:p>
          <a:p>
            <a:pPr defTabSz="914400">
              <a:defRPr/>
            </a:pPr>
            <a:r>
              <a:rPr lang="en-US" sz="3600" b="1" kern="0" dirty="0">
                <a:solidFill>
                  <a:schemeClr val="tx1"/>
                </a:solidFill>
                <a:effectLst/>
                <a:latin typeface="Arial Narrow" panose="020B0604020202020204" pitchFamily="34" charset="0"/>
                <a:ea typeface="ＭＳ Ｐゴシック" charset="0"/>
                <a:cs typeface="Arial Narrow" panose="020B0604020202020204" pitchFamily="34" charset="0"/>
              </a:rPr>
              <a:t>Get used to it.</a:t>
            </a:r>
            <a:endParaRPr lang="en-US" sz="5400" b="1" kern="0" dirty="0">
              <a:solidFill>
                <a:schemeClr val="tx1"/>
              </a:solidFill>
              <a:effectLst/>
              <a:latin typeface="Arial Narrow" panose="020B0604020202020204" pitchFamily="34" charset="0"/>
              <a:ea typeface="ＭＳ Ｐゴシック" charset="0"/>
              <a:cs typeface="Arial Narrow" panose="020B0604020202020204" pitchFamily="34" charset="0"/>
            </a:endParaRPr>
          </a:p>
        </p:txBody>
      </p:sp>
    </p:spTree>
    <p:extLst>
      <p:ext uri="{BB962C8B-B14F-4D97-AF65-F5344CB8AC3E}">
        <p14:creationId xmlns:p14="http://schemas.microsoft.com/office/powerpoint/2010/main" val="306310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279" y="864417"/>
            <a:ext cx="9020443" cy="599358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540580"/>
          </a:xfrm>
          <a:solidFill>
            <a:srgbClr val="000090"/>
          </a:solidFill>
          <a:effectLst/>
        </p:spPr>
        <p:txBody>
          <a:bodyPr/>
          <a:lstStyle/>
          <a:p>
            <a:pPr>
              <a:defRPr/>
            </a:pPr>
            <a:r>
              <a:rPr lang="en-US" b="1" dirty="0">
                <a:effectLst/>
                <a:latin typeface="Arial" charset="0"/>
                <a:ea typeface="ＭＳ Ｐゴシック" charset="0"/>
                <a:cs typeface="ＭＳ Ｐゴシック" charset="0"/>
              </a:rPr>
              <a:t>A</a:t>
            </a:r>
            <a:r>
              <a:rPr lang="en-US" b="1" dirty="0">
                <a:latin typeface="Arial" charset="0"/>
                <a:ea typeface="ＭＳ Ｐゴシック" charset="0"/>
                <a:cs typeface="ＭＳ Ｐゴシック" charset="0"/>
              </a:rPr>
              <a:t>. </a:t>
            </a:r>
            <a:r>
              <a:rPr lang="en-US" b="1" dirty="0">
                <a:solidFill>
                  <a:srgbClr val="FFFF00"/>
                </a:solidFill>
                <a:latin typeface="Arial" charset="0"/>
                <a:ea typeface="ＭＳ Ｐゴシック" charset="0"/>
                <a:cs typeface="ＭＳ Ｐゴシック" charset="0"/>
              </a:rPr>
              <a:t>Chance</a:t>
            </a:r>
            <a:r>
              <a:rPr lang="en-US" b="1" dirty="0">
                <a:latin typeface="Arial" charset="0"/>
                <a:ea typeface="ＭＳ Ｐゴシック" charset="0"/>
                <a:cs typeface="ＭＳ Ｐゴシック" charset="0"/>
              </a:rPr>
              <a:t> can hinder wisdom (9:11-12).</a:t>
            </a:r>
            <a:endParaRPr lang="en-US"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6134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fastest runner </a:t>
            </a:r>
            <a:r>
              <a:rPr lang="en-US" sz="3600" b="1" dirty="0" err="1">
                <a:effectLst>
                  <a:glow rad="127000">
                    <a:schemeClr val="tx1"/>
                  </a:glow>
                </a:effectLst>
                <a:latin typeface="Arial" charset="0"/>
                <a:ea typeface="ＭＳ Ｐゴシック" charset="0"/>
                <a:cs typeface="ＭＳ Ｐゴシック" charset="0"/>
              </a:rPr>
              <a:t>doesn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always win the race…" (9:11a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1709159"/>
            <a:ext cx="9144000" cy="5148841"/>
          </a:xfrm>
          <a:prstGeom prst="rect">
            <a:avLst/>
          </a:prstGeom>
        </p:spPr>
      </p:pic>
    </p:spTree>
    <p:extLst>
      <p:ext uri="{BB962C8B-B14F-4D97-AF65-F5344CB8AC3E}">
        <p14:creationId xmlns:p14="http://schemas.microsoft.com/office/powerpoint/2010/main" val="37020683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3702"/>
            <a:ext cx="5997511" cy="6854298"/>
          </a:xfrm>
          <a:prstGeom prst="rect">
            <a:avLst/>
          </a:prstGeom>
        </p:spPr>
      </p:pic>
      <p:sp>
        <p:nvSpPr>
          <p:cNvPr id="900098" name="Rectangle 2"/>
          <p:cNvSpPr>
            <a:spLocks noGrp="1" noChangeArrowheads="1"/>
          </p:cNvSpPr>
          <p:nvPr>
            <p:ph type="ctrTitle"/>
          </p:nvPr>
        </p:nvSpPr>
        <p:spPr>
          <a:xfrm>
            <a:off x="5997510" y="116632"/>
            <a:ext cx="3146490"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strongest warrior </a:t>
            </a:r>
            <a:r>
              <a:rPr lang="en-US" sz="3600" b="1" dirty="0" err="1">
                <a:effectLst>
                  <a:glow rad="127000">
                    <a:schemeClr val="tx1"/>
                  </a:glow>
                </a:effectLst>
                <a:latin typeface="Arial" charset="0"/>
                <a:ea typeface="ＭＳ Ｐゴシック" charset="0"/>
                <a:cs typeface="ＭＳ Ｐゴシック" charset="0"/>
              </a:rPr>
              <a:t>doesn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always win the battle…"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(9:11b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68725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6068"/>
            <a:ext cx="9144000" cy="636008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wise sometimes go hungry…" (9:11c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629971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2400"/>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skillful are not necessarily wealthy…" (9:11d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00572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40929"/>
            <a:ext cx="9198603" cy="61170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those who are educated don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always lead successful lives…"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(9:11e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357994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096004" cy="5116502"/>
          </a:xfrm>
          <a:prstGeom prst="rect">
            <a:avLst/>
          </a:prstGeom>
        </p:spPr>
      </p:pic>
      <p:sp>
        <p:nvSpPr>
          <p:cNvPr id="900098" name="Rectangle 2"/>
          <p:cNvSpPr>
            <a:spLocks noGrp="1" noChangeArrowheads="1"/>
          </p:cNvSpPr>
          <p:nvPr>
            <p:ph type="ctrTitle"/>
          </p:nvPr>
        </p:nvSpPr>
        <p:spPr>
          <a:xfrm>
            <a:off x="0" y="5093762"/>
            <a:ext cx="9144000" cy="176423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guarantee success?</a:t>
            </a:r>
          </a:p>
        </p:txBody>
      </p:sp>
    </p:spTree>
    <p:extLst>
      <p:ext uri="{BB962C8B-B14F-4D97-AF65-F5344CB8AC3E}">
        <p14:creationId xmlns:p14="http://schemas.microsoft.com/office/powerpoint/2010/main" val="3204967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131" y="0"/>
            <a:ext cx="8481391" cy="69513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908268"/>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We promote family values here—</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almost as often as we promote family members.</a:t>
            </a:r>
          </a:p>
        </p:txBody>
      </p:sp>
      <p:sp>
        <p:nvSpPr>
          <p:cNvPr id="3" name="Rectangle 2">
            <a:extLst>
              <a:ext uri="{FF2B5EF4-FFF2-40B4-BE49-F238E27FC236}">
                <a16:creationId xmlns:a16="http://schemas.microsoft.com/office/drawing/2014/main" id="{7B6C0F81-4333-8451-FF40-63D8029F7F7C}"/>
              </a:ext>
            </a:extLst>
          </p:cNvPr>
          <p:cNvSpPr txBox="1">
            <a:spLocks noChangeArrowheads="1"/>
          </p:cNvSpPr>
          <p:nvPr/>
        </p:nvSpPr>
        <p:spPr bwMode="auto">
          <a:xfrm>
            <a:off x="0" y="4970568"/>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000" b="1" kern="0" dirty="0">
                <a:solidFill>
                  <a:srgbClr val="FEDC67"/>
                </a:solidFill>
                <a:effectLst>
                  <a:glow rad="127000">
                    <a:schemeClr val="tx1"/>
                  </a:glow>
                </a:effectLst>
                <a:latin typeface="+mj-lt"/>
                <a:ea typeface="ＭＳ Ｐゴシック" charset="0"/>
                <a:cs typeface="ＭＳ Ｐゴシック" charset="0"/>
              </a:rPr>
              <a:t>NEPOTISM</a:t>
            </a:r>
          </a:p>
        </p:txBody>
      </p:sp>
    </p:spTree>
    <p:extLst>
      <p:ext uri="{BB962C8B-B14F-4D97-AF65-F5344CB8AC3E}">
        <p14:creationId xmlns:p14="http://schemas.microsoft.com/office/powerpoint/2010/main" val="38260838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Nephew</a:t>
            </a:r>
          </a:p>
        </p:txBody>
      </p:sp>
      <p:grpSp>
        <p:nvGrpSpPr>
          <p:cNvPr id="6" name="Group 5"/>
          <p:cNvGrpSpPr/>
          <p:nvPr/>
        </p:nvGrpSpPr>
        <p:grpSpPr>
          <a:xfrm>
            <a:off x="1013491" y="-1"/>
            <a:ext cx="7421017" cy="7519701"/>
            <a:chOff x="1013491" y="-1"/>
            <a:chExt cx="7421017" cy="7519701"/>
          </a:xfrm>
        </p:grpSpPr>
        <p:pic>
          <p:nvPicPr>
            <p:cNvPr id="3" name="Picture 2"/>
            <p:cNvPicPr>
              <a:picLocks noChangeAspect="1"/>
            </p:cNvPicPr>
            <p:nvPr/>
          </p:nvPicPr>
          <p:blipFill>
            <a:blip r:embed="rId3"/>
            <a:stretch>
              <a:fillRect/>
            </a:stretch>
          </p:blipFill>
          <p:spPr>
            <a:xfrm>
              <a:off x="1013491" y="-1"/>
              <a:ext cx="7421017" cy="7519701"/>
            </a:xfrm>
            <a:prstGeom prst="rect">
              <a:avLst/>
            </a:prstGeom>
          </p:spPr>
        </p:pic>
        <p:sp>
          <p:nvSpPr>
            <p:cNvPr id="2" name="Rectangle 1"/>
            <p:cNvSpPr/>
            <p:nvPr/>
          </p:nvSpPr>
          <p:spPr bwMode="auto">
            <a:xfrm>
              <a:off x="2029161" y="0"/>
              <a:ext cx="617507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029161" y="423377"/>
              <a:ext cx="472984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2014563" y="-19352"/>
            <a:ext cx="6175074" cy="120032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3600" b="1" dirty="0">
                <a:solidFill>
                  <a:srgbClr val="000000"/>
                </a:solidFill>
                <a:latin typeface="Arial"/>
                <a:cs typeface="Arial"/>
              </a:rPr>
              <a:t>This is my nephew, Skippy.</a:t>
            </a:r>
            <a:br>
              <a:rPr lang="en-US" sz="3600" b="1" dirty="0">
                <a:solidFill>
                  <a:srgbClr val="000000"/>
                </a:solidFill>
                <a:latin typeface="Arial"/>
                <a:cs typeface="Arial"/>
              </a:rPr>
            </a:br>
            <a:r>
              <a:rPr lang="en-US" sz="3600" b="1" dirty="0">
                <a:solidFill>
                  <a:srgbClr val="000000"/>
                </a:solidFill>
                <a:latin typeface="Arial"/>
                <a:cs typeface="Arial"/>
              </a:rPr>
              <a:t>He’s your new boss.</a:t>
            </a:r>
            <a:endParaRPr lang="en-US" sz="4400" b="1" dirty="0">
              <a:solidFill>
                <a:srgbClr val="000000"/>
              </a:solidFill>
              <a:latin typeface="Arial"/>
              <a:cs typeface="Arial"/>
            </a:endParaRPr>
          </a:p>
        </p:txBody>
      </p:sp>
    </p:spTree>
    <p:extLst>
      <p:ext uri="{BB962C8B-B14F-4D97-AF65-F5344CB8AC3E}">
        <p14:creationId xmlns:p14="http://schemas.microsoft.com/office/powerpoint/2010/main" val="17271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982" r="3645"/>
          <a:stretch/>
        </p:blipFill>
        <p:spPr>
          <a:xfrm>
            <a:off x="0" y="46069"/>
            <a:ext cx="9144000" cy="68119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"…It is all decided by chance, by being in the right place at the right time"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(9:11f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475615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593250"/>
            <a:ext cx="6092500" cy="4264750"/>
          </a:xfrm>
          <a:prstGeom prst="rect">
            <a:avLst/>
          </a:prstGeom>
        </p:spPr>
      </p:pic>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"People can never predict when hard times might come. Like fish in a net or birds in a trap, people are caught by sudden tragedy" (9:12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4"/>
          <a:stretch>
            <a:fillRect/>
          </a:stretch>
        </p:blipFill>
        <p:spPr>
          <a:xfrm>
            <a:off x="4314539" y="2955669"/>
            <a:ext cx="4417132" cy="3308585"/>
          </a:xfrm>
          <a:prstGeom prst="rect">
            <a:avLst/>
          </a:prstGeom>
        </p:spPr>
      </p:pic>
    </p:spTree>
    <p:extLst>
      <p:ext uri="{BB962C8B-B14F-4D97-AF65-F5344CB8AC3E}">
        <p14:creationId xmlns:p14="http://schemas.microsoft.com/office/powerpoint/2010/main" val="12554610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989"/>
            <a:ext cx="9165816" cy="6865989"/>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B.  </a:t>
            </a:r>
            <a:r>
              <a:rPr lang="en-US" b="1" dirty="0">
                <a:solidFill>
                  <a:srgbClr val="FFFF00"/>
                </a:solidFill>
                <a:effectLst>
                  <a:glow rad="127000">
                    <a:schemeClr val="tx1"/>
                  </a:glow>
                </a:effectLst>
                <a:latin typeface="Arial" charset="0"/>
                <a:ea typeface="ＭＳ Ｐゴシック" charset="0"/>
                <a:cs typeface="ＭＳ Ｐゴシック" charset="0"/>
              </a:rPr>
              <a:t>Negligence</a:t>
            </a:r>
            <a:r>
              <a:rPr lang="en-US" b="1" dirty="0">
                <a:effectLst>
                  <a:glow rad="127000">
                    <a:schemeClr val="tx1"/>
                  </a:glow>
                </a:effectLst>
                <a:latin typeface="Arial" charset="0"/>
                <a:ea typeface="ＭＳ Ｐゴシック" charset="0"/>
                <a:cs typeface="ＭＳ Ｐゴシック" charset="0"/>
              </a:rPr>
              <a:t> can hinder wisdom (9:13-16).</a:t>
            </a:r>
          </a:p>
        </p:txBody>
      </p:sp>
    </p:spTree>
    <p:extLst>
      <p:ext uri="{BB962C8B-B14F-4D97-AF65-F5344CB8AC3E}">
        <p14:creationId xmlns:p14="http://schemas.microsoft.com/office/powerpoint/2010/main" val="16204042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544033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"Here is another bit of wisdom that has impressed me as I have watched the way our world works.  </a:t>
            </a: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There was a small town with only a few people, and a great king came with his army and besieged it.  </a:t>
            </a:r>
            <a:r>
              <a:rPr lang="en-US" sz="3600" b="1" baseline="30000" dirty="0">
                <a:effectLst>
                  <a:glow rad="127000">
                    <a:schemeClr val="tx1"/>
                  </a:glow>
                </a:effectLst>
                <a:latin typeface="Arial" charset="0"/>
                <a:ea typeface="ＭＳ Ｐゴシック" charset="0"/>
                <a:cs typeface="ＭＳ Ｐゴシック" charset="0"/>
              </a:rPr>
              <a:t>15</a:t>
            </a:r>
            <a:r>
              <a:rPr lang="en-US" sz="3600" b="1" dirty="0">
                <a:effectLst>
                  <a:glow rad="127000">
                    <a:schemeClr val="tx1"/>
                  </a:glow>
                </a:effectLst>
                <a:latin typeface="Arial" charset="0"/>
                <a:ea typeface="ＭＳ Ｐゴシック" charset="0"/>
                <a:cs typeface="ＭＳ Ｐゴシック" charset="0"/>
              </a:rPr>
              <a:t>A poor, wise man knew how to save the town, and so it was rescued. But afterward no one thought to thank him" (9:13-15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842667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7558" r="3553"/>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1293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even though wisdom is better than strength, those who are wise will be despised if they are poor. What they say will not be appreciated for long"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(9:16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079439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471"/>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C.  </a:t>
            </a:r>
            <a:r>
              <a:rPr lang="en-US" b="1" dirty="0">
                <a:solidFill>
                  <a:srgbClr val="660066"/>
                </a:solidFill>
                <a:latin typeface="Arial" charset="0"/>
                <a:ea typeface="ＭＳ Ｐゴシック" charset="0"/>
                <a:cs typeface="ＭＳ Ｐゴシック" charset="0"/>
              </a:rPr>
              <a:t>Foolishness</a:t>
            </a:r>
            <a:r>
              <a:rPr lang="en-US" b="1" dirty="0">
                <a:solidFill>
                  <a:srgbClr val="000000"/>
                </a:solidFill>
                <a:latin typeface="Arial" charset="0"/>
                <a:ea typeface="ＭＳ Ｐゴシック" charset="0"/>
                <a:cs typeface="ＭＳ Ｐゴシック" charset="0"/>
              </a:rPr>
              <a:t> can hinder wisdom (9:17–10:1).</a:t>
            </a:r>
            <a:endParaRPr lang="en-US" b="1" dirty="0">
              <a:solidFill>
                <a:srgbClr val="000000"/>
              </a:solidFill>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046210" y="1518631"/>
            <a:ext cx="6938469" cy="5339369"/>
          </a:xfrm>
          <a:prstGeom prst="rect">
            <a:avLst/>
          </a:prstGeom>
        </p:spPr>
      </p:pic>
    </p:spTree>
    <p:extLst>
      <p:ext uri="{BB962C8B-B14F-4D97-AF65-F5344CB8AC3E}">
        <p14:creationId xmlns:p14="http://schemas.microsoft.com/office/powerpoint/2010/main" val="291302423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304" r="11519"/>
          <a:stretch/>
        </p:blipFill>
        <p:spPr>
          <a:xfrm>
            <a:off x="0" y="0"/>
            <a:ext cx="52928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92818" y="116632"/>
            <a:ext cx="3851182" cy="6741368"/>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"Better to hear the quiet words of a wise person than the shouts of a foolish king"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(9:17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9951774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a:srcRect l="5111" r="14294"/>
          <a:stretch/>
        </p:blipFill>
        <p:spPr>
          <a:xfrm>
            <a:off x="18472" y="50648"/>
            <a:ext cx="9144000" cy="6807352"/>
          </a:xfrm>
          <a:prstGeom prst="rect">
            <a:avLst/>
          </a:prstGeom>
        </p:spPr>
      </p:pic>
      <p:sp>
        <p:nvSpPr>
          <p:cNvPr id="900098" name="Rectangle 2"/>
          <p:cNvSpPr>
            <a:spLocks noGrp="1" noChangeArrowheads="1"/>
          </p:cNvSpPr>
          <p:nvPr>
            <p:ph type="ctrTitle"/>
          </p:nvPr>
        </p:nvSpPr>
        <p:spPr>
          <a:xfrm>
            <a:off x="72224" y="-60033"/>
            <a:ext cx="9036496" cy="170993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"Better to have wisdom than weapons of war, but one sinner can destroy much that is good" (9:18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178979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
            <a:ext cx="8158424" cy="68933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94733"/>
            <a:ext cx="9143999" cy="1798579"/>
          </a:xfrm>
          <a:effectLst/>
        </p:spPr>
        <p:txBody>
          <a:bodyPr/>
          <a:lstStyle/>
          <a:p>
            <a:pPr>
              <a:defRPr/>
            </a:pPr>
            <a:r>
              <a:rPr lang="en-US" sz="5400" b="1" dirty="0">
                <a:solidFill>
                  <a:srgbClr val="000000"/>
                </a:solidFill>
                <a:latin typeface="Arial" charset="0"/>
                <a:ea typeface="ＭＳ Ｐゴシック" charset="0"/>
                <a:cs typeface="ＭＳ Ｐゴシック" charset="0"/>
              </a:rPr>
              <a:t>Is </a:t>
            </a:r>
            <a:r>
              <a:rPr lang="en-US" sz="5400" b="1" dirty="0">
                <a:solidFill>
                  <a:srgbClr val="0000FF"/>
                </a:solidFill>
                <a:latin typeface="Arial" charset="0"/>
                <a:ea typeface="ＭＳ Ｐゴシック" charset="0"/>
                <a:cs typeface="ＭＳ Ｐゴシック" charset="0"/>
              </a:rPr>
              <a:t>wisdom</a:t>
            </a:r>
            <a:r>
              <a:rPr lang="en-US" sz="5400" b="1" dirty="0">
                <a:solidFill>
                  <a:srgbClr val="000000"/>
                </a:solidFill>
                <a:latin typeface="Arial" charset="0"/>
                <a:ea typeface="ＭＳ Ｐゴシック" charset="0"/>
                <a:cs typeface="ＭＳ Ｐゴシック" charset="0"/>
              </a:rPr>
              <a:t> a guarantee for success?</a:t>
            </a:r>
            <a:endParaRPr lang="en-US" sz="54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081121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"As dead flies cause even a bottle of perfume to stink, so a little foolishness spoils great wisdom and honor"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(10:1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3104843"/>
            <a:ext cx="4792842" cy="380608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5774" y="3089611"/>
            <a:ext cx="4621622" cy="3768389"/>
          </a:xfrm>
          <a:prstGeom prst="rect">
            <a:avLst/>
          </a:prstGeom>
        </p:spPr>
      </p:pic>
    </p:spTree>
    <p:extLst>
      <p:ext uri="{BB962C8B-B14F-4D97-AF65-F5344CB8AC3E}">
        <p14:creationId xmlns:p14="http://schemas.microsoft.com/office/powerpoint/2010/main" val="377839439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6933" y="1422308"/>
            <a:ext cx="7679404" cy="547649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471"/>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D. </a:t>
            </a:r>
            <a:r>
              <a:rPr lang="en-US" b="1" dirty="0">
                <a:solidFill>
                  <a:srgbClr val="660066"/>
                </a:solidFill>
                <a:latin typeface="Arial" charset="0"/>
                <a:ea typeface="ＭＳ Ｐゴシック" charset="0"/>
                <a:cs typeface="ＭＳ Ｐゴシック" charset="0"/>
              </a:rPr>
              <a:t>Foolish leaders</a:t>
            </a:r>
            <a:r>
              <a:rPr lang="en-US" b="1" dirty="0">
                <a:solidFill>
                  <a:srgbClr val="000000"/>
                </a:solidFill>
                <a:latin typeface="Arial" charset="0"/>
                <a:ea typeface="ＭＳ Ｐゴシック" charset="0"/>
                <a:cs typeface="ＭＳ Ｐゴシック" charset="0"/>
              </a:rPr>
              <a:t> can hinder wisdom (10:2-7).</a:t>
            </a:r>
            <a:endParaRPr lang="en-US" b="1" dirty="0">
              <a:solidFill>
                <a:srgbClr val="000000"/>
              </a:solidFill>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3B97F171-F322-04EF-4B34-43C17EE47FEF}"/>
              </a:ext>
            </a:extLst>
          </p:cNvPr>
          <p:cNvSpPr txBox="1">
            <a:spLocks noChangeArrowheads="1"/>
          </p:cNvSpPr>
          <p:nvPr/>
        </p:nvSpPr>
        <p:spPr bwMode="auto">
          <a:xfrm>
            <a:off x="1999488" y="1422308"/>
            <a:ext cx="4840224" cy="10801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u="sng" kern="0" dirty="0">
                <a:solidFill>
                  <a:srgbClr val="000000"/>
                </a:solidFill>
                <a:latin typeface="Arial" charset="0"/>
                <a:ea typeface="ＭＳ Ｐゴシック" charset="0"/>
                <a:cs typeface="ＭＳ Ｐゴシック" charset="0"/>
              </a:rPr>
              <a:t>Problem Bosses:</a:t>
            </a:r>
          </a:p>
        </p:txBody>
      </p:sp>
      <p:sp>
        <p:nvSpPr>
          <p:cNvPr id="3" name="Rectangle 2">
            <a:extLst>
              <a:ext uri="{FF2B5EF4-FFF2-40B4-BE49-F238E27FC236}">
                <a16:creationId xmlns:a16="http://schemas.microsoft.com/office/drawing/2014/main" id="{F45EC00A-49A1-8BDF-EA25-500229A363D2}"/>
              </a:ext>
            </a:extLst>
          </p:cNvPr>
          <p:cNvSpPr txBox="1">
            <a:spLocks noChangeArrowheads="1"/>
          </p:cNvSpPr>
          <p:nvPr/>
        </p:nvSpPr>
        <p:spPr bwMode="auto">
          <a:xfrm>
            <a:off x="2292496" y="3755137"/>
            <a:ext cx="4840224" cy="59289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000000"/>
                </a:solidFill>
                <a:latin typeface="Arial" charset="0"/>
                <a:ea typeface="ＭＳ Ｐゴシック" charset="0"/>
                <a:cs typeface="ＭＳ Ｐゴシック" charset="0"/>
              </a:rPr>
              <a:t>Don't have a clue</a:t>
            </a:r>
          </a:p>
        </p:txBody>
      </p:sp>
      <p:sp>
        <p:nvSpPr>
          <p:cNvPr id="4" name="Rectangle 2">
            <a:extLst>
              <a:ext uri="{FF2B5EF4-FFF2-40B4-BE49-F238E27FC236}">
                <a16:creationId xmlns:a16="http://schemas.microsoft.com/office/drawing/2014/main" id="{B8D7D19B-48A9-C16A-DB7B-FB5115792F62}"/>
              </a:ext>
            </a:extLst>
          </p:cNvPr>
          <p:cNvSpPr txBox="1">
            <a:spLocks noChangeArrowheads="1"/>
          </p:cNvSpPr>
          <p:nvPr/>
        </p:nvSpPr>
        <p:spPr bwMode="auto">
          <a:xfrm>
            <a:off x="6047233" y="3294173"/>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000000"/>
                </a:solidFill>
                <a:latin typeface="Arial" charset="0"/>
                <a:ea typeface="ＭＳ Ｐゴシック" charset="0"/>
                <a:cs typeface="ＭＳ Ｐゴシック" charset="0"/>
              </a:rPr>
              <a:t>Narcissist</a:t>
            </a:r>
          </a:p>
        </p:txBody>
      </p:sp>
      <p:sp>
        <p:nvSpPr>
          <p:cNvPr id="5" name="Rectangle 2">
            <a:extLst>
              <a:ext uri="{FF2B5EF4-FFF2-40B4-BE49-F238E27FC236}">
                <a16:creationId xmlns:a16="http://schemas.microsoft.com/office/drawing/2014/main" id="{74785F0E-BDFF-8A4D-EB59-59CD0A51D343}"/>
              </a:ext>
            </a:extLst>
          </p:cNvPr>
          <p:cNvSpPr txBox="1">
            <a:spLocks noChangeArrowheads="1"/>
          </p:cNvSpPr>
          <p:nvPr/>
        </p:nvSpPr>
        <p:spPr bwMode="auto">
          <a:xfrm>
            <a:off x="3126880" y="5827776"/>
            <a:ext cx="2926038" cy="65211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000000"/>
                </a:solidFill>
                <a:latin typeface="Arial" charset="0"/>
                <a:ea typeface="ＭＳ Ｐゴシック" charset="0"/>
                <a:cs typeface="ＭＳ Ｐゴシック" charset="0"/>
              </a:rPr>
              <a:t>Feel good</a:t>
            </a:r>
          </a:p>
        </p:txBody>
      </p:sp>
      <p:sp>
        <p:nvSpPr>
          <p:cNvPr id="7" name="Rectangle 2">
            <a:extLst>
              <a:ext uri="{FF2B5EF4-FFF2-40B4-BE49-F238E27FC236}">
                <a16:creationId xmlns:a16="http://schemas.microsoft.com/office/drawing/2014/main" id="{B141BB57-9507-E368-3EC6-020F4C6119A6}"/>
              </a:ext>
            </a:extLst>
          </p:cNvPr>
          <p:cNvSpPr txBox="1">
            <a:spLocks noChangeArrowheads="1"/>
          </p:cNvSpPr>
          <p:nvPr/>
        </p:nvSpPr>
        <p:spPr bwMode="auto">
          <a:xfrm>
            <a:off x="121921" y="3208829"/>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000000"/>
                </a:solidFill>
                <a:latin typeface="Arial" charset="0"/>
                <a:ea typeface="ＭＳ Ｐゴシック" charset="0"/>
                <a:cs typeface="ＭＳ Ｐゴシック" charset="0"/>
              </a:rPr>
              <a:t>Tyrant</a:t>
            </a:r>
          </a:p>
        </p:txBody>
      </p:sp>
      <p:sp>
        <p:nvSpPr>
          <p:cNvPr id="8" name="Rectangle 2">
            <a:extLst>
              <a:ext uri="{FF2B5EF4-FFF2-40B4-BE49-F238E27FC236}">
                <a16:creationId xmlns:a16="http://schemas.microsoft.com/office/drawing/2014/main" id="{B7851824-E5E1-2653-4DDF-2EE462EFDCCE}"/>
              </a:ext>
            </a:extLst>
          </p:cNvPr>
          <p:cNvSpPr txBox="1">
            <a:spLocks noChangeArrowheads="1"/>
          </p:cNvSpPr>
          <p:nvPr/>
        </p:nvSpPr>
        <p:spPr bwMode="auto">
          <a:xfrm>
            <a:off x="536469" y="6292263"/>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000000"/>
                </a:solidFill>
                <a:latin typeface="Arial" charset="0"/>
                <a:ea typeface="ＭＳ Ｐゴシック" charset="0"/>
                <a:cs typeface="ＭＳ Ｐゴシック" charset="0"/>
              </a:rPr>
              <a:t>Hub-and-spoke</a:t>
            </a:r>
          </a:p>
        </p:txBody>
      </p:sp>
      <p:sp>
        <p:nvSpPr>
          <p:cNvPr id="9" name="Rectangle 2">
            <a:extLst>
              <a:ext uri="{FF2B5EF4-FFF2-40B4-BE49-F238E27FC236}">
                <a16:creationId xmlns:a16="http://schemas.microsoft.com/office/drawing/2014/main" id="{56ADA584-D23F-7CC7-405F-45B35F9018FA}"/>
              </a:ext>
            </a:extLst>
          </p:cNvPr>
          <p:cNvSpPr txBox="1">
            <a:spLocks noChangeArrowheads="1"/>
          </p:cNvSpPr>
          <p:nvPr/>
        </p:nvSpPr>
        <p:spPr bwMode="auto">
          <a:xfrm>
            <a:off x="5437632" y="6271897"/>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000000"/>
                </a:solidFill>
                <a:latin typeface="Arial" charset="0"/>
                <a:ea typeface="ＭＳ Ｐゴシック" charset="0"/>
                <a:cs typeface="ＭＳ Ｐゴシック" charset="0"/>
              </a:rPr>
              <a:t>Micro-manager</a:t>
            </a:r>
          </a:p>
        </p:txBody>
      </p:sp>
    </p:spTree>
    <p:extLst>
      <p:ext uri="{BB962C8B-B14F-4D97-AF65-F5344CB8AC3E}">
        <p14:creationId xmlns:p14="http://schemas.microsoft.com/office/powerpoint/2010/main" val="127886228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background">
            <a:extLst>
              <a:ext uri="{FF2B5EF4-FFF2-40B4-BE49-F238E27FC236}">
                <a16:creationId xmlns:a16="http://schemas.microsoft.com/office/drawing/2014/main" id="{30D3279A-3EC8-4CA4-F1D1-2BA35CE7C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wise person chooses the right road;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 fool takes the wrong one" (10:2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57155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5"/>
            <a:ext cx="9144000" cy="1736726"/>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"A </a:t>
            </a:r>
            <a:r>
              <a:rPr lang="en-US" sz="3200" b="1" dirty="0">
                <a:solidFill>
                  <a:srgbClr val="FFFF00"/>
                </a:solidFill>
                <a:effectLst>
                  <a:glow rad="127000">
                    <a:schemeClr val="tx1"/>
                  </a:glow>
                </a:effectLst>
                <a:latin typeface="Arial" charset="0"/>
                <a:ea typeface="ＭＳ Ｐゴシック" charset="0"/>
                <a:cs typeface="ＭＳ Ｐゴシック" charset="0"/>
              </a:rPr>
              <a:t>wise</a:t>
            </a:r>
            <a:r>
              <a:rPr lang="en-US" sz="3200" b="1" dirty="0">
                <a:effectLst>
                  <a:glow rad="127000">
                    <a:schemeClr val="tx1"/>
                  </a:glow>
                </a:effectLst>
                <a:latin typeface="Arial" charset="0"/>
                <a:ea typeface="ＭＳ Ｐゴシック" charset="0"/>
                <a:cs typeface="ＭＳ Ｐゴシック" charset="0"/>
              </a:rPr>
              <a:t> man’s heart inclines him to the </a:t>
            </a:r>
            <a:r>
              <a:rPr lang="en-US" sz="3200" b="1" dirty="0">
                <a:solidFill>
                  <a:srgbClr val="FFFF00"/>
                </a:solidFill>
                <a:effectLst>
                  <a:glow rad="127000">
                    <a:schemeClr val="tx1"/>
                  </a:glow>
                </a:effectLst>
                <a:latin typeface="Arial" charset="0"/>
                <a:ea typeface="ＭＳ Ｐゴシック" charset="0"/>
                <a:cs typeface="ＭＳ Ｐゴシック" charset="0"/>
              </a:rPr>
              <a:t>right</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a </a:t>
            </a:r>
            <a:r>
              <a:rPr lang="en-US" sz="3200" b="1" dirty="0">
                <a:solidFill>
                  <a:srgbClr val="FFFF00"/>
                </a:solidFill>
                <a:effectLst>
                  <a:glow rad="127000">
                    <a:schemeClr val="tx1"/>
                  </a:glow>
                </a:effectLst>
                <a:latin typeface="Arial" charset="0"/>
                <a:ea typeface="ＭＳ Ｐゴシック" charset="0"/>
                <a:cs typeface="ＭＳ Ｐゴシック" charset="0"/>
              </a:rPr>
              <a:t>fool</a:t>
            </a:r>
            <a:r>
              <a:rPr lang="en-US" sz="3200" b="1" dirty="0">
                <a:effectLst>
                  <a:glow rad="127000">
                    <a:schemeClr val="tx1"/>
                  </a:glow>
                </a:effectLst>
                <a:latin typeface="Arial" charset="0"/>
                <a:ea typeface="ＭＳ Ｐゴシック" charset="0"/>
                <a:cs typeface="ＭＳ Ｐゴシック" charset="0"/>
              </a:rPr>
              <a:t>’s heart to the </a:t>
            </a:r>
            <a:r>
              <a:rPr lang="en-US" sz="3200" b="1" dirty="0">
                <a:solidFill>
                  <a:srgbClr val="FFFF00"/>
                </a:solidFill>
                <a:effectLst>
                  <a:glow rad="127000">
                    <a:schemeClr val="tx1"/>
                  </a:glow>
                </a:effectLst>
                <a:latin typeface="Arial" charset="0"/>
                <a:ea typeface="ＭＳ Ｐゴシック" charset="0"/>
                <a:cs typeface="ＭＳ Ｐゴシック" charset="0"/>
              </a:rPr>
              <a:t>left</a:t>
            </a:r>
            <a:r>
              <a:rPr lang="en-US" sz="3200" b="1" dirty="0">
                <a:effectLst>
                  <a:glow rad="127000">
                    <a:schemeClr val="tx1"/>
                  </a:glow>
                </a:effectLst>
                <a:latin typeface="Arial" charset="0"/>
                <a:ea typeface="ＭＳ Ｐゴシック" charset="0"/>
                <a:cs typeface="ＭＳ Ｐゴシック" charset="0"/>
              </a:rPr>
              <a:t>" (Eccl 10:2 </a:t>
            </a:r>
            <a:r>
              <a:rPr lang="en-US" sz="2800" b="1" dirty="0">
                <a:effectLst>
                  <a:glow rad="127000">
                    <a:schemeClr val="tx1"/>
                  </a:glow>
                </a:effectLst>
                <a:latin typeface="Arial" charset="0"/>
                <a:ea typeface="ＭＳ Ｐゴシック" charset="0"/>
                <a:cs typeface="ＭＳ Ｐゴシック" charset="0"/>
              </a:rPr>
              <a:t>ESV</a:t>
            </a:r>
            <a:r>
              <a:rPr lang="en-US" sz="3200" b="1" dirty="0">
                <a:effectLst>
                  <a:glow rad="127000">
                    <a:schemeClr val="tx1"/>
                  </a:glow>
                </a:effectLst>
                <a:latin typeface="Arial" charset="0"/>
                <a:ea typeface="ＭＳ Ｐゴシック" charset="0"/>
                <a:cs typeface="ＭＳ Ｐゴシック" charset="0"/>
              </a:rPr>
              <a:t>).</a:t>
            </a:r>
          </a:p>
        </p:txBody>
      </p:sp>
      <p:pic>
        <p:nvPicPr>
          <p:cNvPr id="3076" name="Picture 4" descr="Picture background">
            <a:extLst>
              <a:ext uri="{FF2B5EF4-FFF2-40B4-BE49-F238E27FC236}">
                <a16:creationId xmlns:a16="http://schemas.microsoft.com/office/drawing/2014/main" id="{31055538-8FFB-0CC8-C388-8614BE65D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3F2C2E2-2115-2C93-99F6-2172B39C41E6}"/>
              </a:ext>
            </a:extLst>
          </p:cNvPr>
          <p:cNvSpPr txBox="1">
            <a:spLocks noChangeArrowheads="1"/>
          </p:cNvSpPr>
          <p:nvPr/>
        </p:nvSpPr>
        <p:spPr bwMode="auto">
          <a:xfrm>
            <a:off x="5151863" y="3624147"/>
            <a:ext cx="3992137" cy="32338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Ever wonder why conservatives are called right &amp; liberals are called left?</a:t>
            </a:r>
          </a:p>
        </p:txBody>
      </p:sp>
    </p:spTree>
    <p:extLst>
      <p:ext uri="{BB962C8B-B14F-4D97-AF65-F5344CB8AC3E}">
        <p14:creationId xmlns:p14="http://schemas.microsoft.com/office/powerpoint/2010/main" val="4332708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741"/>
            <a:ext cx="9132020" cy="148891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 can identify fools just by the way they walk down the street!" (10:3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56461" y="1641486"/>
            <a:ext cx="4600453" cy="4600453"/>
          </a:xfrm>
          <a:prstGeom prst="rect">
            <a:avLst/>
          </a:prstGeom>
        </p:spPr>
      </p:pic>
    </p:spTree>
    <p:extLst>
      <p:ext uri="{BB962C8B-B14F-4D97-AF65-F5344CB8AC3E}">
        <p14:creationId xmlns:p14="http://schemas.microsoft.com/office/powerpoint/2010/main" val="327532726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122" name="Picture 2" descr="Picture background">
            <a:extLst>
              <a:ext uri="{FF2B5EF4-FFF2-40B4-BE49-F238E27FC236}">
                <a16:creationId xmlns:a16="http://schemas.microsoft.com/office/drawing/2014/main" id="{137C7348-5408-7D4E-111F-3D4820CB6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89"/>
          <a:stretch/>
        </p:blipFill>
        <p:spPr bwMode="auto">
          <a:xfrm>
            <a:off x="8388" y="1224642"/>
            <a:ext cx="9144000" cy="56333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8388" y="-22224"/>
            <a:ext cx="9144000" cy="1459139"/>
          </a:xfrm>
          <a:solidFill>
            <a:schemeClr val="tx1"/>
          </a:solidFill>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"If the anger of the ruler rises against you, do not leave your place, for calmness will lay great offenses to rest" (Ecclesiastes 10:4 ESV)</a:t>
            </a:r>
          </a:p>
        </p:txBody>
      </p:sp>
    </p:spTree>
    <p:extLst>
      <p:ext uri="{BB962C8B-B14F-4D97-AF65-F5344CB8AC3E}">
        <p14:creationId xmlns:p14="http://schemas.microsoft.com/office/powerpoint/2010/main" val="42438552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13382"/>
            <a:ext cx="9144000" cy="5144618"/>
          </a:xfrm>
          <a:prstGeom prst="rect">
            <a:avLst/>
          </a:prstGeom>
        </p:spPr>
      </p:pic>
      <p:sp>
        <p:nvSpPr>
          <p:cNvPr id="900098" name="Rectangle 2"/>
          <p:cNvSpPr>
            <a:spLocks noGrp="1" noChangeArrowheads="1"/>
          </p:cNvSpPr>
          <p:nvPr>
            <p:ph type="ctrTitle"/>
          </p:nvPr>
        </p:nvSpPr>
        <p:spPr>
          <a:xfrm>
            <a:off x="0" y="-39131"/>
            <a:ext cx="9144000" cy="2312431"/>
          </a:xfrm>
          <a:solidFill>
            <a:schemeClr val="tx1"/>
          </a:solidFill>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"There is another evil I have seen under the sun. Kings and rulers make a grave mistake </a:t>
            </a:r>
            <a:r>
              <a:rPr lang="en-US" sz="2800" b="1" baseline="30000" dirty="0">
                <a:effectLst>
                  <a:glow rad="127000">
                    <a:schemeClr val="tx1"/>
                  </a:glow>
                </a:effectLst>
                <a:latin typeface="Arial" charset="0"/>
                <a:ea typeface="ＭＳ Ｐゴシック" charset="0"/>
                <a:cs typeface="ＭＳ Ｐゴシック" charset="0"/>
              </a:rPr>
              <a:t>6 </a:t>
            </a:r>
            <a:r>
              <a:rPr lang="en-US" sz="2800" b="1" dirty="0">
                <a:effectLst>
                  <a:glow rad="127000">
                    <a:schemeClr val="tx1"/>
                  </a:glow>
                </a:effectLst>
                <a:latin typeface="Arial" charset="0"/>
                <a:ea typeface="ＭＳ Ｐゴシック" charset="0"/>
                <a:cs typeface="ＭＳ Ｐゴシック" charset="0"/>
              </a:rPr>
              <a:t>when they give great authority to foolish people and low positions to people of proven worth" (10:5-6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011388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86890" y="321290"/>
            <a:ext cx="3957110" cy="641923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Climb the ladder to your level of incompetence</a:t>
            </a:r>
          </a:p>
        </p:txBody>
      </p:sp>
      <p:pic>
        <p:nvPicPr>
          <p:cNvPr id="3" name="Picture 2"/>
          <p:cNvPicPr>
            <a:picLocks noChangeAspect="1"/>
          </p:cNvPicPr>
          <p:nvPr/>
        </p:nvPicPr>
        <p:blipFill>
          <a:blip r:embed="rId3"/>
          <a:stretch>
            <a:fillRect/>
          </a:stretch>
        </p:blipFill>
        <p:spPr>
          <a:xfrm>
            <a:off x="-1" y="0"/>
            <a:ext cx="5186891" cy="6905624"/>
          </a:xfrm>
          <a:prstGeom prst="rect">
            <a:avLst/>
          </a:prstGeom>
        </p:spPr>
      </p:pic>
    </p:spTree>
    <p:extLst>
      <p:ext uri="{BB962C8B-B14F-4D97-AF65-F5344CB8AC3E}">
        <p14:creationId xmlns:p14="http://schemas.microsoft.com/office/powerpoint/2010/main" val="359094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A0C412-BC73-5016-F008-179A2D5F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8645"/>
            <a:ext cx="4311855" cy="43118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417237" y="-1470025"/>
            <a:ext cx="7772400" cy="1470025"/>
          </a:xfrm>
        </p:spPr>
        <p:txBody>
          <a:bodyPr/>
          <a:lstStyle/>
          <a:p>
            <a:r>
              <a:rPr lang="en-US" dirty="0">
                <a:solidFill>
                  <a:schemeClr val="tx1"/>
                </a:solidFill>
              </a:rPr>
              <a:t>Drucker</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449281" y="629910"/>
            <a:ext cx="4311855" cy="286232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"Efficiency is doing things right; effectiveness is DOING THE RIGHT THINGS."</a:t>
            </a:r>
            <a:endParaRPr kumimoji="0" lang="en-US" sz="4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2">
            <a:extLst>
              <a:ext uri="{FF2B5EF4-FFF2-40B4-BE49-F238E27FC236}">
                <a16:creationId xmlns:a16="http://schemas.microsoft.com/office/drawing/2014/main" id="{0288F0B9-F34E-C252-5135-533224D9E4FF}"/>
              </a:ext>
            </a:extLst>
          </p:cNvPr>
          <p:cNvSpPr txBox="1">
            <a:spLocks noChangeArrowheads="1"/>
          </p:cNvSpPr>
          <p:nvPr/>
        </p:nvSpPr>
        <p:spPr bwMode="auto">
          <a:xfrm>
            <a:off x="4303437" y="4440007"/>
            <a:ext cx="4311855"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—Peter Drucker</a:t>
            </a:r>
            <a:endParaRPr kumimoji="0" lang="en-US" sz="4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62947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 have even seen servants riding horseback like princes—and princes walking like servants!" (10:7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412805" y="2024899"/>
            <a:ext cx="8235338" cy="6948566"/>
          </a:xfrm>
          <a:prstGeom prst="rect">
            <a:avLst/>
          </a:prstGeom>
        </p:spPr>
      </p:pic>
    </p:spTree>
    <p:extLst>
      <p:ext uri="{BB962C8B-B14F-4D97-AF65-F5344CB8AC3E}">
        <p14:creationId xmlns:p14="http://schemas.microsoft.com/office/powerpoint/2010/main" val="4243855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832" y="351888"/>
            <a:ext cx="7601368" cy="6196297"/>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Peter Drucker (1909-2005)</a:t>
            </a:r>
          </a:p>
        </p:txBody>
      </p:sp>
    </p:spTree>
    <p:extLst>
      <p:ext uri="{BB962C8B-B14F-4D97-AF65-F5344CB8AC3E}">
        <p14:creationId xmlns:p14="http://schemas.microsoft.com/office/powerpoint/2010/main" val="2910492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Why</a:t>
            </a:r>
            <a:r>
              <a:rPr lang="en-US" sz="5400" b="1" dirty="0">
                <a:effectLst>
                  <a:glow rad="127000">
                    <a:schemeClr val="tx1"/>
                  </a:glow>
                </a:effectLst>
                <a:latin typeface="Arial" charset="0"/>
                <a:ea typeface="ＭＳ Ｐゴシック" charset="0"/>
                <a:cs typeface="ＭＳ Ｐゴシック" charset="0"/>
              </a:rPr>
              <a:t> </a:t>
            </a:r>
            <a:r>
              <a:rPr lang="en-US" sz="5400" b="1" dirty="0" err="1">
                <a:effectLst>
                  <a:glow rad="127000">
                    <a:schemeClr val="tx1"/>
                  </a:glow>
                </a:effectLst>
                <a:latin typeface="Arial" charset="0"/>
                <a:ea typeface="ＭＳ Ｐゴシック" charset="0"/>
                <a:cs typeface="ＭＳ Ｐゴシック" charset="0"/>
              </a:rPr>
              <a:t>doesn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wisdom always lead to success?</a:t>
            </a: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390261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792875" cy="2303607"/>
          </a:xfrm>
          <a:effectLst>
            <a:outerShdw blurRad="63500" dist="35921" dir="2700000" algn="ctr" rotWithShape="0">
              <a:schemeClr val="tx2">
                <a:alpha val="74998"/>
              </a:schemeClr>
            </a:outerShdw>
          </a:effectLst>
        </p:spPr>
        <p:txBody>
          <a:bodyPr/>
          <a:lstStyle/>
          <a:p>
            <a:pPr marL="714375" indent="-714375" algn="l">
              <a:defRPr/>
            </a:pPr>
            <a:r>
              <a:rPr lang="en-US" sz="5400" b="1" dirty="0">
                <a:effectLst>
                  <a:glow rad="127000">
                    <a:schemeClr val="tx1"/>
                  </a:glow>
                </a:effectLst>
                <a:latin typeface="Arial" charset="0"/>
                <a:ea typeface="ＭＳ Ｐゴシック" charset="0"/>
                <a:cs typeface="ＭＳ Ｐゴシック" charset="0"/>
              </a:rPr>
              <a:t>I.  Life is </a:t>
            </a:r>
            <a:r>
              <a:rPr lang="en-US" sz="5400" b="1" dirty="0">
                <a:solidFill>
                  <a:srgbClr val="FFFF00"/>
                </a:solidFill>
                <a:effectLst>
                  <a:glow rad="127000">
                    <a:schemeClr val="tx1"/>
                  </a:glow>
                </a:effectLst>
                <a:latin typeface="Arial" charset="0"/>
                <a:ea typeface="ＭＳ Ｐゴシック" charset="0"/>
                <a:cs typeface="ＭＳ Ｐゴシック" charset="0"/>
              </a:rPr>
              <a:t>unfair</a:t>
            </a:r>
            <a:r>
              <a:rPr lang="en-US" sz="5400" b="1" dirty="0">
                <a:effectLst>
                  <a:glow rad="127000">
                    <a:schemeClr val="tx1"/>
                  </a:glow>
                </a:effectLst>
                <a:latin typeface="Arial" charset="0"/>
                <a:ea typeface="ＭＳ Ｐゴシック" charset="0"/>
                <a:cs typeface="ＭＳ Ｐゴシック" charset="0"/>
              </a:rPr>
              <a:t> (9:11–10:7).</a:t>
            </a:r>
          </a:p>
        </p:txBody>
      </p:sp>
    </p:spTree>
    <p:extLst>
      <p:ext uri="{BB962C8B-B14F-4D97-AF65-F5344CB8AC3E}">
        <p14:creationId xmlns:p14="http://schemas.microsoft.com/office/powerpoint/2010/main" val="1768175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211680" y="483696"/>
            <a:ext cx="7707329" cy="2303607"/>
          </a:xfrm>
          <a:effectLst>
            <a:outerShdw blurRad="63500" dist="35921" dir="2700000" algn="ctr" rotWithShape="0">
              <a:schemeClr val="tx2">
                <a:alpha val="74998"/>
              </a:schemeClr>
            </a:outerShdw>
          </a:effectLst>
        </p:spPr>
        <p:txBody>
          <a:bodyPr/>
          <a:lstStyle/>
          <a:p>
            <a:pPr marL="900113" indent="-900113" algn="l">
              <a:defRPr/>
            </a:pPr>
            <a:r>
              <a:rPr lang="en-US" sz="5400" b="1" dirty="0">
                <a:effectLst>
                  <a:glow rad="127000">
                    <a:schemeClr val="tx1"/>
                  </a:glow>
                </a:effectLst>
                <a:latin typeface="Arial" charset="0"/>
                <a:ea typeface="ＭＳ Ｐゴシック" charset="0"/>
                <a:cs typeface="ＭＳ Ｐゴシック" charset="0"/>
              </a:rPr>
              <a:t>II.  Life is </a:t>
            </a:r>
            <a:r>
              <a:rPr lang="en-US" sz="5400" b="1" dirty="0">
                <a:solidFill>
                  <a:srgbClr val="FFFF00"/>
                </a:solidFill>
                <a:effectLst>
                  <a:glow rad="127000">
                    <a:schemeClr val="tx1"/>
                  </a:glow>
                </a:effectLst>
                <a:latin typeface="Arial" charset="0"/>
                <a:ea typeface="ＭＳ Ｐゴシック" charset="0"/>
                <a:cs typeface="ＭＳ Ｐゴシック" charset="0"/>
              </a:rPr>
              <a:t>uncertain</a:t>
            </a:r>
            <a:r>
              <a:rPr lang="en-US" sz="5400" b="1" dirty="0">
                <a:effectLst>
                  <a:glow rad="127000">
                    <a:schemeClr val="tx1"/>
                  </a:glow>
                </a:effectLst>
                <a:latin typeface="Arial" charset="0"/>
                <a:ea typeface="ＭＳ Ｐゴシック" charset="0"/>
                <a:cs typeface="ＭＳ Ｐゴシック" charset="0"/>
              </a:rPr>
              <a:t> (10:8-11).</a:t>
            </a:r>
          </a:p>
        </p:txBody>
      </p:sp>
    </p:spTree>
    <p:extLst>
      <p:ext uri="{BB962C8B-B14F-4D97-AF65-F5344CB8AC3E}">
        <p14:creationId xmlns:p14="http://schemas.microsoft.com/office/powerpoint/2010/main" val="1160407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3544" y="68705"/>
            <a:ext cx="9036496" cy="1153424"/>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a:t>
            </a:r>
            <a:r>
              <a:rPr lang="en-US" sz="3600" b="1" i="1" dirty="0">
                <a:solidFill>
                  <a:srgbClr val="FFFF00"/>
                </a:solidFill>
                <a:effectLst>
                  <a:glow rad="127000">
                    <a:schemeClr val="tx1"/>
                  </a:glow>
                </a:effectLst>
                <a:latin typeface="Arial" charset="0"/>
                <a:ea typeface="ＭＳ Ｐゴシック" charset="0"/>
                <a:cs typeface="ＭＳ Ｐゴシック" charset="0"/>
              </a:rPr>
              <a:t>Accidents</a:t>
            </a:r>
            <a:r>
              <a:rPr lang="en-US" sz="3600" b="1" dirty="0">
                <a:solidFill>
                  <a:srgbClr val="FFFF00"/>
                </a:solidFill>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can hinder wisdom (10:8-10).</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66" y="1270056"/>
            <a:ext cx="8758442" cy="5451653"/>
          </a:xfrm>
          <a:prstGeom prst="rect">
            <a:avLst/>
          </a:prstGeom>
        </p:spPr>
      </p:pic>
    </p:spTree>
    <p:extLst>
      <p:ext uri="{BB962C8B-B14F-4D97-AF65-F5344CB8AC3E}">
        <p14:creationId xmlns:p14="http://schemas.microsoft.com/office/powerpoint/2010/main" val="4243855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3"/>
            <a:ext cx="9144000" cy="162070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"Whoever digs a pit may fall into it"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(10:8a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2706692" y="2858249"/>
            <a:ext cx="7374746" cy="4105275"/>
          </a:xfrm>
          <a:prstGeom prst="rect">
            <a:avLst/>
          </a:prstGeom>
        </p:spPr>
      </p:pic>
      <p:pic>
        <p:nvPicPr>
          <p:cNvPr id="3" name="Picture 2"/>
          <p:cNvPicPr>
            <a:picLocks noChangeAspect="1"/>
          </p:cNvPicPr>
          <p:nvPr/>
        </p:nvPicPr>
        <p:blipFill>
          <a:blip r:embed="rId4"/>
          <a:stretch>
            <a:fillRect/>
          </a:stretch>
        </p:blipFill>
        <p:spPr>
          <a:xfrm>
            <a:off x="120476" y="1403436"/>
            <a:ext cx="4312251" cy="3453237"/>
          </a:xfrm>
          <a:prstGeom prst="rect">
            <a:avLst/>
          </a:prstGeom>
        </p:spPr>
      </p:pic>
    </p:spTree>
    <p:extLst>
      <p:ext uri="{BB962C8B-B14F-4D97-AF65-F5344CB8AC3E}">
        <p14:creationId xmlns:p14="http://schemas.microsoft.com/office/powerpoint/2010/main" val="42438552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8891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"When you demolish an old wall, you could be bitten by a snake" (10:8b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4"/>
          <a:stretch>
            <a:fillRect/>
          </a:stretch>
        </p:blipFill>
        <p:spPr>
          <a:xfrm>
            <a:off x="0" y="3810000"/>
            <a:ext cx="4064000" cy="3048000"/>
          </a:xfrm>
          <a:prstGeom prst="rect">
            <a:avLst/>
          </a:prstGeom>
        </p:spPr>
      </p:pic>
    </p:spTree>
    <p:extLst>
      <p:ext uri="{BB962C8B-B14F-4D97-AF65-F5344CB8AC3E}">
        <p14:creationId xmlns:p14="http://schemas.microsoft.com/office/powerpoint/2010/main" val="424385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100" y="0"/>
            <a:ext cx="878938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"When you work in a quarry,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stones might fall and crush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(10:9a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4900184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433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52485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"When you chop wood, there is danger with each stroke of your ax" (10:9b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34241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5622958" cy="6858000"/>
          </a:xfrm>
          <a:prstGeom prst="rect">
            <a:avLst/>
          </a:prstGeom>
        </p:spPr>
      </p:pic>
      <p:sp>
        <p:nvSpPr>
          <p:cNvPr id="900098" name="Rectangle 2"/>
          <p:cNvSpPr>
            <a:spLocks noGrp="1" noChangeArrowheads="1"/>
          </p:cNvSpPr>
          <p:nvPr>
            <p:ph type="ctrTitle"/>
          </p:nvPr>
        </p:nvSpPr>
        <p:spPr>
          <a:xfrm>
            <a:off x="5622958" y="68704"/>
            <a:ext cx="3497082" cy="482776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 </a:t>
            </a:r>
            <a:r>
              <a:rPr lang="en-US" sz="3600" b="1" i="1" dirty="0">
                <a:solidFill>
                  <a:srgbClr val="FFFF00"/>
                </a:solidFill>
                <a:effectLst>
                  <a:glow rad="127000">
                    <a:schemeClr val="tx1"/>
                  </a:glow>
                </a:effectLst>
                <a:latin typeface="Arial" charset="0"/>
                <a:ea typeface="ＭＳ Ｐゴシック" charset="0"/>
                <a:cs typeface="ＭＳ Ｐゴシック" charset="0"/>
              </a:rPr>
              <a:t>Bad timing </a:t>
            </a:r>
            <a:r>
              <a:rPr lang="en-US" sz="3600" b="1" dirty="0">
                <a:effectLst>
                  <a:glow rad="127000">
                    <a:schemeClr val="tx1"/>
                  </a:glow>
                </a:effectLst>
                <a:latin typeface="Arial" charset="0"/>
                <a:ea typeface="ＭＳ Ｐゴシック" charset="0"/>
                <a:cs typeface="ＭＳ Ｐゴシック" charset="0"/>
              </a:rPr>
              <a:t>can hinder wisdom (10:11).</a:t>
            </a:r>
          </a:p>
        </p:txBody>
      </p:sp>
    </p:spTree>
    <p:extLst>
      <p:ext uri="{BB962C8B-B14F-4D97-AF65-F5344CB8AC3E}">
        <p14:creationId xmlns:p14="http://schemas.microsoft.com/office/powerpoint/2010/main" val="73099607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62221"/>
            <a:ext cx="9157438" cy="5695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3832" y="116632"/>
            <a:ext cx="9247364"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"Using a dull ax requires great strength,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so sharpen the blade" (10:10a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781651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32" y="120799"/>
            <a:ext cx="9144000" cy="6677776"/>
          </a:xfrm>
          <a:prstGeom prst="rect">
            <a:avLst/>
          </a:prstGeom>
        </p:spPr>
      </p:pic>
      <p:sp>
        <p:nvSpPr>
          <p:cNvPr id="9" name="Triangle 8">
            <a:extLst>
              <a:ext uri="{FF2B5EF4-FFF2-40B4-BE49-F238E27FC236}">
                <a16:creationId xmlns:a16="http://schemas.microsoft.com/office/drawing/2014/main" id="{3277D847-7A2D-3F43-5B01-50914099B2E9}"/>
              </a:ext>
            </a:extLst>
          </p:cNvPr>
          <p:cNvSpPr/>
          <p:nvPr/>
        </p:nvSpPr>
        <p:spPr bwMode="auto">
          <a:xfrm>
            <a:off x="-170122" y="120799"/>
            <a:ext cx="9452341" cy="6677776"/>
          </a:xfrm>
          <a:prstGeom prst="triangle">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131654"/>
            <a:ext cx="3121315" cy="2729352"/>
          </a:xfrm>
          <a:effectLst>
            <a:outerShdw blurRad="63500" dist="35921" dir="2700000" algn="ctr" rotWithShape="0">
              <a:schemeClr val="tx2">
                <a:alpha val="74998"/>
              </a:schemeClr>
            </a:outerShdw>
          </a:effectLst>
        </p:spPr>
        <p:txBody>
          <a:bodyPr/>
          <a:lstStyle/>
          <a:p>
            <a:pPr>
              <a:defRPr/>
            </a:pPr>
            <a:r>
              <a:rPr lang="en-US" sz="4800" b="1" dirty="0">
                <a:solidFill>
                  <a:schemeClr val="tx1"/>
                </a:solidFill>
                <a:effectLst/>
                <a:latin typeface="Arial" charset="0"/>
                <a:ea typeface="ＭＳ Ｐゴシック" charset="0"/>
                <a:cs typeface="ＭＳ Ｐゴシック" charset="0"/>
              </a:rPr>
              <a:t>The Peter Principle</a:t>
            </a:r>
          </a:p>
        </p:txBody>
      </p:sp>
      <p:sp>
        <p:nvSpPr>
          <p:cNvPr id="3" name="Rectangle 2">
            <a:extLst>
              <a:ext uri="{FF2B5EF4-FFF2-40B4-BE49-F238E27FC236}">
                <a16:creationId xmlns:a16="http://schemas.microsoft.com/office/drawing/2014/main" id="{AB118977-3DF1-AE63-B1B0-8AFC61944491}"/>
              </a:ext>
            </a:extLst>
          </p:cNvPr>
          <p:cNvSpPr txBox="1">
            <a:spLocks noChangeArrowheads="1"/>
          </p:cNvSpPr>
          <p:nvPr/>
        </p:nvSpPr>
        <p:spPr bwMode="auto">
          <a:xfrm>
            <a:off x="42532" y="5603357"/>
            <a:ext cx="9144000"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 a hierarchy,</a:t>
            </a:r>
          </a:p>
        </p:txBody>
      </p:sp>
      <p:sp>
        <p:nvSpPr>
          <p:cNvPr id="4" name="Rectangle 2">
            <a:extLst>
              <a:ext uri="{FF2B5EF4-FFF2-40B4-BE49-F238E27FC236}">
                <a16:creationId xmlns:a16="http://schemas.microsoft.com/office/drawing/2014/main" id="{C98A56F6-9C0C-3633-8E34-4A87BE1A1A51}"/>
              </a:ext>
            </a:extLst>
          </p:cNvPr>
          <p:cNvSpPr txBox="1">
            <a:spLocks noChangeArrowheads="1"/>
          </p:cNvSpPr>
          <p:nvPr/>
        </p:nvSpPr>
        <p:spPr bwMode="auto">
          <a:xfrm>
            <a:off x="824024" y="4597345"/>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employees</a:t>
            </a:r>
          </a:p>
        </p:txBody>
      </p:sp>
      <p:sp>
        <p:nvSpPr>
          <p:cNvPr id="5" name="Rectangle 2">
            <a:extLst>
              <a:ext uri="{FF2B5EF4-FFF2-40B4-BE49-F238E27FC236}">
                <a16:creationId xmlns:a16="http://schemas.microsoft.com/office/drawing/2014/main" id="{3B33BCA9-3C8B-345E-5F5E-2115FF057B7E}"/>
              </a:ext>
            </a:extLst>
          </p:cNvPr>
          <p:cNvSpPr txBox="1">
            <a:spLocks noChangeArrowheads="1"/>
          </p:cNvSpPr>
          <p:nvPr/>
        </p:nvSpPr>
        <p:spPr bwMode="auto">
          <a:xfrm>
            <a:off x="824024" y="3687028"/>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tend to rise</a:t>
            </a:r>
          </a:p>
        </p:txBody>
      </p:sp>
      <p:sp>
        <p:nvSpPr>
          <p:cNvPr id="6" name="Rectangle 2">
            <a:extLst>
              <a:ext uri="{FF2B5EF4-FFF2-40B4-BE49-F238E27FC236}">
                <a16:creationId xmlns:a16="http://schemas.microsoft.com/office/drawing/2014/main" id="{80F83708-3BED-C6E3-7E17-110E50148704}"/>
              </a:ext>
            </a:extLst>
          </p:cNvPr>
          <p:cNvSpPr txBox="1">
            <a:spLocks noChangeArrowheads="1"/>
          </p:cNvSpPr>
          <p:nvPr/>
        </p:nvSpPr>
        <p:spPr bwMode="auto">
          <a:xfrm>
            <a:off x="824024" y="2776711"/>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to their</a:t>
            </a:r>
          </a:p>
        </p:txBody>
      </p:sp>
      <p:sp>
        <p:nvSpPr>
          <p:cNvPr id="7" name="Rectangle 2">
            <a:extLst>
              <a:ext uri="{FF2B5EF4-FFF2-40B4-BE49-F238E27FC236}">
                <a16:creationId xmlns:a16="http://schemas.microsoft.com/office/drawing/2014/main" id="{E7B8FB5B-A6DA-5172-7C2D-240E72876B1C}"/>
              </a:ext>
            </a:extLst>
          </p:cNvPr>
          <p:cNvSpPr txBox="1">
            <a:spLocks noChangeArrowheads="1"/>
          </p:cNvSpPr>
          <p:nvPr/>
        </p:nvSpPr>
        <p:spPr bwMode="auto">
          <a:xfrm>
            <a:off x="824024" y="1866394"/>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levels of</a:t>
            </a:r>
          </a:p>
        </p:txBody>
      </p:sp>
      <p:sp>
        <p:nvSpPr>
          <p:cNvPr id="8" name="Rectangle 2">
            <a:extLst>
              <a:ext uri="{FF2B5EF4-FFF2-40B4-BE49-F238E27FC236}">
                <a16:creationId xmlns:a16="http://schemas.microsoft.com/office/drawing/2014/main" id="{9FAE863B-FA7A-27B0-A2BF-CDE1E19A5B1A}"/>
              </a:ext>
            </a:extLst>
          </p:cNvPr>
          <p:cNvSpPr txBox="1">
            <a:spLocks noChangeArrowheads="1"/>
          </p:cNvSpPr>
          <p:nvPr/>
        </p:nvSpPr>
        <p:spPr bwMode="auto">
          <a:xfrm>
            <a:off x="824024" y="1254642"/>
            <a:ext cx="7517218" cy="72301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incompetence</a:t>
            </a:r>
          </a:p>
        </p:txBody>
      </p:sp>
    </p:spTree>
    <p:extLst>
      <p:ext uri="{BB962C8B-B14F-4D97-AF65-F5344CB8AC3E}">
        <p14:creationId xmlns:p14="http://schemas.microsoft.com/office/powerpoint/2010/main" val="15917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the value of wisdom;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it helps you succeed" (10:10b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265123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"If a snake bites before you charm it,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the use of being a snake charmer?"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3175000" y="1986937"/>
            <a:ext cx="5969000" cy="4191000"/>
          </a:xfrm>
          <a:prstGeom prst="rect">
            <a:avLst/>
          </a:prstGeom>
        </p:spPr>
      </p:pic>
      <p:pic>
        <p:nvPicPr>
          <p:cNvPr id="2" name="Picture 1"/>
          <p:cNvPicPr>
            <a:picLocks noChangeAspect="1"/>
          </p:cNvPicPr>
          <p:nvPr/>
        </p:nvPicPr>
        <p:blipFill>
          <a:blip r:embed="rId4"/>
          <a:stretch>
            <a:fillRect/>
          </a:stretch>
        </p:blipFill>
        <p:spPr>
          <a:xfrm>
            <a:off x="0" y="3810000"/>
            <a:ext cx="4064000" cy="3048000"/>
          </a:xfrm>
          <a:prstGeom prst="rect">
            <a:avLst/>
          </a:prstGeom>
        </p:spPr>
      </p:pic>
    </p:spTree>
    <p:extLst>
      <p:ext uri="{BB962C8B-B14F-4D97-AF65-F5344CB8AC3E}">
        <p14:creationId xmlns:p14="http://schemas.microsoft.com/office/powerpoint/2010/main" val="190780410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So why </a:t>
            </a:r>
            <a:r>
              <a:rPr lang="en-US" sz="5400" b="1" dirty="0" err="1">
                <a:effectLst>
                  <a:glow rad="127000">
                    <a:schemeClr val="tx1"/>
                  </a:glow>
                </a:effectLst>
                <a:latin typeface="Arial" charset="0"/>
                <a:ea typeface="ＭＳ Ｐゴシック" charset="0"/>
                <a:cs typeface="ＭＳ Ｐゴシック" charset="0"/>
              </a:rPr>
              <a:t>doesn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wisdom always lead to success?</a:t>
            </a: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685814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9808"/>
            <a:ext cx="9144000" cy="610819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4" name="Rectangle 2"/>
          <p:cNvSpPr txBox="1">
            <a:spLocks noChangeArrowheads="1"/>
          </p:cNvSpPr>
          <p:nvPr/>
        </p:nvSpPr>
        <p:spPr bwMode="auto">
          <a:xfrm>
            <a:off x="0" y="1"/>
            <a:ext cx="9144000" cy="1665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rgbClr val="000000"/>
                  </a:glow>
                </a:effectLst>
                <a:latin typeface="Arial" charset="0"/>
                <a:ea typeface="ＭＳ Ｐゴシック" charset="0"/>
                <a:cs typeface="ＭＳ Ｐゴシック" charset="0"/>
              </a:rPr>
              <a:t>Wisdom </a:t>
            </a:r>
            <a:r>
              <a:rPr lang="en-US" sz="4000" b="1" dirty="0" err="1">
                <a:effectLst>
                  <a:glow rad="127000">
                    <a:srgbClr val="000000"/>
                  </a:glow>
                </a:effectLst>
                <a:latin typeface="Arial" charset="0"/>
                <a:ea typeface="ＭＳ Ｐゴシック" charset="0"/>
                <a:cs typeface="ＭＳ Ｐゴシック" charset="0"/>
              </a:rPr>
              <a:t>doesn</a:t>
            </a:r>
            <a:r>
              <a:rPr lang="fr-FR" sz="4000" b="1" dirty="0">
                <a:effectLst>
                  <a:glow rad="127000">
                    <a:srgbClr val="000000"/>
                  </a:glow>
                </a:effectLst>
                <a:latin typeface="Arial" charset="0"/>
                <a:ea typeface="ＭＳ Ｐゴシック" charset="0"/>
                <a:cs typeface="ＭＳ Ｐゴシック" charset="0"/>
              </a:rPr>
              <a:t>'</a:t>
            </a:r>
            <a:r>
              <a:rPr lang="en-US" sz="4000" b="1" dirty="0">
                <a:effectLst>
                  <a:glow rad="127000">
                    <a:srgbClr val="000000"/>
                  </a:glow>
                </a:effectLst>
                <a:latin typeface="Arial" charset="0"/>
                <a:ea typeface="ＭＳ Ｐゴシック" charset="0"/>
                <a:cs typeface="ＭＳ Ｐゴシック" charset="0"/>
              </a:rPr>
              <a:t>t guarantee success because life is unfair and uncertain.</a:t>
            </a:r>
          </a:p>
        </p:txBody>
      </p:sp>
    </p:spTree>
    <p:extLst>
      <p:ext uri="{BB962C8B-B14F-4D97-AF65-F5344CB8AC3E}">
        <p14:creationId xmlns:p14="http://schemas.microsoft.com/office/powerpoint/2010/main" val="3707386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56842" cy="6942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2577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Questions</a:t>
            </a:r>
          </a:p>
        </p:txBody>
      </p:sp>
      <p:sp>
        <p:nvSpPr>
          <p:cNvPr id="4" name="Rectangle 2"/>
          <p:cNvSpPr txBox="1">
            <a:spLocks noChangeArrowheads="1"/>
          </p:cNvSpPr>
          <p:nvPr/>
        </p:nvSpPr>
        <p:spPr bwMode="auto">
          <a:xfrm>
            <a:off x="107504" y="1254890"/>
            <a:ext cx="8662110" cy="5603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buFont typeface="+mj-lt"/>
              <a:buAutoNum type="alphaLcParenR"/>
              <a:defRPr/>
            </a:pPr>
            <a:r>
              <a:rPr lang="en-US" sz="3200" b="1" dirty="0">
                <a:effectLst>
                  <a:glow rad="127000">
                    <a:schemeClr val="tx1"/>
                  </a:glow>
                </a:effectLst>
                <a:latin typeface="Arial" charset="0"/>
                <a:ea typeface="ＭＳ Ｐゴシック" charset="0"/>
                <a:cs typeface="ＭＳ Ｐゴシック" charset="0"/>
              </a:rPr>
              <a:t>How has your wisdom gone unrewarded?</a:t>
            </a:r>
          </a:p>
          <a:p>
            <a:pPr marL="622300" indent="-622300" algn="l">
              <a:buFont typeface="+mj-lt"/>
              <a:buAutoNum type="alphaLcParenR"/>
              <a:defRPr/>
            </a:pPr>
            <a:r>
              <a:rPr lang="en-US" sz="3200" b="1" dirty="0">
                <a:effectLst>
                  <a:glow rad="127000">
                    <a:schemeClr val="tx1"/>
                  </a:glow>
                </a:effectLst>
                <a:latin typeface="Arial" charset="0"/>
                <a:ea typeface="ＭＳ Ｐゴシック" charset="0"/>
                <a:cs typeface="ＭＳ Ｐゴシック" charset="0"/>
              </a:rPr>
              <a:t>How can you avoid silly mistakes that ruin what you accomplish by wisdom?</a:t>
            </a:r>
          </a:p>
          <a:p>
            <a:pPr marL="622300" indent="-622300" algn="l">
              <a:buFont typeface="+mj-lt"/>
              <a:buAutoNum type="alphaLcParenR"/>
              <a:defRPr/>
            </a:pPr>
            <a:r>
              <a:rPr lang="en-US" sz="3200" b="1" dirty="0">
                <a:effectLst>
                  <a:glow rad="127000">
                    <a:schemeClr val="tx1"/>
                  </a:glow>
                </a:effectLst>
                <a:latin typeface="Arial" charset="0"/>
                <a:ea typeface="ＭＳ Ｐゴシック" charset="0"/>
                <a:cs typeface="ＭＳ Ｐゴシック" charset="0"/>
              </a:rPr>
              <a:t>What should you do when your boss </a:t>
            </a:r>
            <a:r>
              <a:rPr lang="en-US" sz="3200" b="1" dirty="0" err="1">
                <a:effectLst>
                  <a:glow rad="127000">
                    <a:schemeClr val="tx1"/>
                  </a:glow>
                </a:effectLst>
                <a:latin typeface="Arial" charset="0"/>
                <a:ea typeface="ＭＳ Ｐゴシック" charset="0"/>
                <a:cs typeface="ＭＳ Ｐゴシック" charset="0"/>
              </a:rPr>
              <a:t>doesn</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notice your great insights?</a:t>
            </a:r>
          </a:p>
          <a:p>
            <a:pPr marL="622300" indent="-622300" algn="l">
              <a:buFont typeface="+mj-lt"/>
              <a:buAutoNum type="alphaLcParenR"/>
              <a:defRPr/>
            </a:pPr>
            <a:r>
              <a:rPr lang="en-US" sz="3200" b="1" dirty="0">
                <a:effectLst>
                  <a:glow rad="127000">
                    <a:schemeClr val="tx1"/>
                  </a:glow>
                </a:effectLst>
                <a:latin typeface="Arial" charset="0"/>
                <a:ea typeface="ＭＳ Ｐゴシック" charset="0"/>
                <a:cs typeface="ＭＳ Ｐゴシック" charset="0"/>
              </a:rPr>
              <a:t>How is bad timing hindering the good you do?</a:t>
            </a:r>
          </a:p>
          <a:p>
            <a:pPr marL="622300" indent="-622300" algn="l">
              <a:buFont typeface="+mj-lt"/>
              <a:buAutoNum type="alphaLcParenR"/>
              <a:defRPr/>
            </a:pPr>
            <a:r>
              <a:rPr lang="en-US" sz="3200" b="1" dirty="0">
                <a:effectLst>
                  <a:glow rad="127000">
                    <a:schemeClr val="tx1"/>
                  </a:glow>
                </a:effectLst>
                <a:latin typeface="Arial" charset="0"/>
                <a:ea typeface="ＭＳ Ｐゴシック" charset="0"/>
                <a:cs typeface="ＭＳ Ｐゴシック" charset="0"/>
              </a:rPr>
              <a:t>How would God counsel you in this situation?</a:t>
            </a:r>
          </a:p>
        </p:txBody>
      </p:sp>
    </p:spTree>
    <p:extLst>
      <p:ext uri="{BB962C8B-B14F-4D97-AF65-F5344CB8AC3E}">
        <p14:creationId xmlns:p14="http://schemas.microsoft.com/office/powerpoint/2010/main" val="19655429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72684" y="272040"/>
            <a:ext cx="4171316" cy="646848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trust wisdom—trust God!</a:t>
            </a:r>
          </a:p>
        </p:txBody>
      </p:sp>
      <p:pic>
        <p:nvPicPr>
          <p:cNvPr id="2" name="Picture 1"/>
          <p:cNvPicPr>
            <a:picLocks noChangeAspect="1"/>
          </p:cNvPicPr>
          <p:nvPr/>
        </p:nvPicPr>
        <p:blipFill>
          <a:blip r:embed="rId3"/>
          <a:stretch>
            <a:fillRect/>
          </a:stretch>
        </p:blipFill>
        <p:spPr>
          <a:xfrm>
            <a:off x="203200" y="272040"/>
            <a:ext cx="4769484" cy="6269060"/>
          </a:xfrm>
          <a:prstGeom prst="rect">
            <a:avLst/>
          </a:prstGeom>
        </p:spPr>
      </p:pic>
    </p:spTree>
    <p:extLst>
      <p:ext uri="{BB962C8B-B14F-4D97-AF65-F5344CB8AC3E}">
        <p14:creationId xmlns:p14="http://schemas.microsoft.com/office/powerpoint/2010/main" val="1509044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3977794" cy="985680"/>
          </a:xfrm>
          <a:effectLst>
            <a:outerShdw blurRad="63500" dist="35921" dir="2700000" algn="ctr" rotWithShape="0">
              <a:schemeClr val="tx2">
                <a:alpha val="74998"/>
              </a:schemeClr>
            </a:outerShdw>
          </a:effec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A Wise Prayer</a:t>
            </a:r>
          </a:p>
        </p:txBody>
      </p:sp>
      <p:sp>
        <p:nvSpPr>
          <p:cNvPr id="4" name="Rectangle 2"/>
          <p:cNvSpPr txBox="1">
            <a:spLocks noChangeArrowheads="1"/>
          </p:cNvSpPr>
          <p:nvPr/>
        </p:nvSpPr>
        <p:spPr bwMode="auto">
          <a:xfrm>
            <a:off x="2719539" y="1"/>
            <a:ext cx="6424460" cy="59668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"Lord, grant me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serenity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accept the things I cannot change,</a:t>
            </a:r>
          </a:p>
          <a:p>
            <a:pPr>
              <a:defRPr/>
            </a:pPr>
            <a:endParaRPr lang="en-US" sz="3200" b="1" dirty="0">
              <a:effectLst>
                <a:glow rad="127000">
                  <a:schemeClr val="tx1"/>
                </a:glow>
              </a:effectLst>
              <a:latin typeface="Arial" charset="0"/>
              <a:ea typeface="ＭＳ Ｐゴシック" charset="0"/>
              <a:cs typeface="ＭＳ Ｐゴシック" charset="0"/>
            </a:endParaRPr>
          </a:p>
          <a:p>
            <a:pPr>
              <a:defRPr/>
            </a:pPr>
            <a:r>
              <a:rPr lang="en-US" sz="3200" b="1" dirty="0">
                <a:effectLst>
                  <a:glow rad="127000">
                    <a:schemeClr val="tx1"/>
                  </a:glow>
                </a:effectLst>
                <a:latin typeface="Arial" charset="0"/>
                <a:ea typeface="ＭＳ Ｐゴシック" charset="0"/>
                <a:cs typeface="ＭＳ Ｐゴシック" charset="0"/>
              </a:rPr>
              <a:t>the strength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change the things I can,</a:t>
            </a:r>
          </a:p>
          <a:p>
            <a:pPr>
              <a:defRPr/>
            </a:pPr>
            <a:endParaRPr lang="en-US" sz="3200" b="1" dirty="0">
              <a:effectLst>
                <a:glow rad="127000">
                  <a:schemeClr val="tx1"/>
                </a:glow>
              </a:effectLst>
              <a:latin typeface="Arial" charset="0"/>
              <a:ea typeface="ＭＳ Ｐゴシック" charset="0"/>
              <a:cs typeface="ＭＳ Ｐゴシック" charset="0"/>
            </a:endParaRPr>
          </a:p>
          <a:p>
            <a:pPr>
              <a:defRPr/>
            </a:pPr>
            <a:r>
              <a:rPr lang="en-US" sz="3200" b="1" dirty="0">
                <a:effectLst>
                  <a:glow rad="127000">
                    <a:schemeClr val="tx1"/>
                  </a:glow>
                </a:effectLst>
                <a:latin typeface="Arial" charset="0"/>
                <a:ea typeface="ＭＳ Ｐゴシック" charset="0"/>
                <a:cs typeface="ＭＳ Ｐゴシック" charset="0"/>
              </a:rPr>
              <a:t>and the wisdom to know the difference." </a:t>
            </a:r>
          </a:p>
        </p:txBody>
      </p:sp>
      <p:sp>
        <p:nvSpPr>
          <p:cNvPr id="5" name="Rectangle 2"/>
          <p:cNvSpPr txBox="1">
            <a:spLocks noChangeArrowheads="1"/>
          </p:cNvSpPr>
          <p:nvPr/>
        </p:nvSpPr>
        <p:spPr bwMode="auto">
          <a:xfrm>
            <a:off x="3270634" y="5860339"/>
            <a:ext cx="5486999" cy="985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800" b="1" dirty="0">
                <a:effectLst>
                  <a:glow rad="127000">
                    <a:schemeClr val="tx1"/>
                  </a:glow>
                </a:effectLst>
                <a:latin typeface="Arial" charset="0"/>
                <a:ea typeface="ＭＳ Ｐゴシック" charset="0"/>
                <a:cs typeface="ＭＳ Ｐゴシック" charset="0"/>
              </a:rPr>
              <a:t>—St. Francis of Assisi</a:t>
            </a:r>
          </a:p>
        </p:txBody>
      </p:sp>
      <p:pic>
        <p:nvPicPr>
          <p:cNvPr id="2" name="Picture 1"/>
          <p:cNvPicPr>
            <a:picLocks noChangeAspect="1"/>
          </p:cNvPicPr>
          <p:nvPr/>
        </p:nvPicPr>
        <p:blipFill>
          <a:blip r:embed="rId3"/>
          <a:stretch>
            <a:fillRect/>
          </a:stretch>
        </p:blipFill>
        <p:spPr>
          <a:xfrm>
            <a:off x="243038" y="1805555"/>
            <a:ext cx="2716107" cy="3482188"/>
          </a:xfrm>
          <a:prstGeom prst="rect">
            <a:avLst/>
          </a:prstGeom>
        </p:spPr>
      </p:pic>
    </p:spTree>
    <p:extLst>
      <p:ext uri="{BB962C8B-B14F-4D97-AF65-F5344CB8AC3E}">
        <p14:creationId xmlns:p14="http://schemas.microsoft.com/office/powerpoint/2010/main" val="12799646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942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0109" y="93519"/>
            <a:ext cx="8598917" cy="676448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73431" y="531656"/>
            <a:ext cx="5020525" cy="5759613"/>
          </a:xfrm>
          <a:solidFill>
            <a:schemeClr val="bg1"/>
          </a:solidFill>
          <a:effectLst/>
        </p:spPr>
        <p:txBody>
          <a:bodyPr/>
          <a:lstStyle/>
          <a:p>
            <a:pPr>
              <a:defRPr/>
            </a:pPr>
            <a:r>
              <a:rPr lang="en-US" sz="4000" b="1" dirty="0">
                <a:solidFill>
                  <a:srgbClr val="000000"/>
                </a:solidFill>
                <a:effectLst/>
                <a:latin typeface="Arial" charset="0"/>
                <a:ea typeface="ＭＳ Ｐゴシック" charset="0"/>
                <a:cs typeface="ＭＳ Ｐゴシック" charset="0"/>
              </a:rPr>
              <a:t>The Peter Principle:</a:t>
            </a:r>
            <a:br>
              <a:rPr lang="en-US" sz="1200" b="1" dirty="0">
                <a:solidFill>
                  <a:srgbClr val="000000"/>
                </a:solidFill>
                <a:effectLst/>
                <a:latin typeface="Arial" charset="0"/>
                <a:ea typeface="ＭＳ Ｐゴシック" charset="0"/>
                <a:cs typeface="ＭＳ Ｐゴシック" charset="0"/>
              </a:rPr>
            </a:br>
            <a:br>
              <a:rPr lang="en-US" sz="16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The theory that employees within an organization will advance to their highest level of competence and then be promoted to and remain at a level at which they are incompetent.</a:t>
            </a:r>
            <a:endParaRPr lang="en-US" sz="32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877029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Why</a:t>
            </a:r>
            <a:r>
              <a:rPr lang="en-US" sz="5400" b="1" dirty="0">
                <a:effectLst>
                  <a:glow rad="127000">
                    <a:schemeClr val="tx1"/>
                  </a:glow>
                </a:effectLst>
                <a:latin typeface="Arial" charset="0"/>
                <a:ea typeface="ＭＳ Ｐゴシック" charset="0"/>
                <a:cs typeface="ＭＳ Ｐゴシック" charset="0"/>
              </a:rPr>
              <a:t> </a:t>
            </a:r>
            <a:r>
              <a:rPr lang="en-US" sz="5400" b="1" dirty="0" err="1">
                <a:effectLst>
                  <a:glow rad="127000">
                    <a:schemeClr val="tx1"/>
                  </a:glow>
                </a:effectLst>
                <a:latin typeface="Arial" charset="0"/>
                <a:ea typeface="ＭＳ Ｐゴシック" charset="0"/>
                <a:cs typeface="ＭＳ Ｐゴシック" charset="0"/>
              </a:rPr>
              <a:t>doesn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wisdom always lead to success?</a:t>
            </a: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112731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511594"/>
            <a:ext cx="9036496" cy="1837285"/>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Wisdom</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633369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Our Study in Ecclesiastes</a:t>
            </a: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Work &amp; Wisdom Don</a:t>
            </a:r>
            <a:r>
              <a:rPr lang="fr-FR"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t Last</a:t>
            </a:r>
          </a:p>
        </p:txBody>
      </p:sp>
    </p:spTree>
    <p:extLst>
      <p:ext uri="{BB962C8B-B14F-4D97-AF65-F5344CB8AC3E}">
        <p14:creationId xmlns:p14="http://schemas.microsoft.com/office/powerpoint/2010/main" val="91583275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2667</TotalTime>
  <Words>1813</Words>
  <Application>Microsoft Macintosh PowerPoint</Application>
  <PresentationFormat>On-screen Show (4:3)</PresentationFormat>
  <Paragraphs>190</Paragraphs>
  <Slides>58</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ＭＳ Ｐゴシック</vt:lpstr>
      <vt:lpstr>Arial</vt:lpstr>
      <vt:lpstr>Arial Narrow</vt:lpstr>
      <vt:lpstr>Calibri</vt:lpstr>
      <vt:lpstr>Comic Sans MS</vt:lpstr>
      <vt:lpstr>Times New Roman</vt:lpstr>
      <vt:lpstr>49_Blank Presentation</vt:lpstr>
      <vt:lpstr>Guaranteed Success</vt:lpstr>
      <vt:lpstr>How can you guarantee success?</vt:lpstr>
      <vt:lpstr>Is wisdom a guarantee for success?</vt:lpstr>
      <vt:lpstr>Peter Drucker (1909-2005)</vt:lpstr>
      <vt:lpstr>The Peter Principle</vt:lpstr>
      <vt:lpstr>The Peter Principle:  The theory that employees within an organization will advance to their highest level of competence and then be promoted to and remain at a level at which they are incompetent.</vt:lpstr>
      <vt:lpstr>Why doesn't wisdom always lead to success?</vt:lpstr>
      <vt:lpstr>Wisdom</vt:lpstr>
      <vt:lpstr>Our Study in Ecclesiastes</vt:lpstr>
      <vt:lpstr>Joseph Daniel Nehemiah</vt:lpstr>
      <vt:lpstr>Why doesn't wisdom always lead to success?</vt:lpstr>
      <vt:lpstr>I.  Life is unfair (9:11–10:7).</vt:lpstr>
      <vt:lpstr>If you are wise, you will get used to unfairness!</vt:lpstr>
      <vt:lpstr>A. Chance can hinder wisdom (9:11-12).</vt:lpstr>
      <vt:lpstr>"The fastest runner doesn't always win the race…" (9:11a NLT).</vt:lpstr>
      <vt:lpstr>"…the strongest warrior doesn't always win the battle…"  (9:11b NLT).</vt:lpstr>
      <vt:lpstr>"…The wise sometimes go hungry…" (9:11c NLT).</vt:lpstr>
      <vt:lpstr>"…the skillful are not necessarily wealthy…" (9:11d NLT).</vt:lpstr>
      <vt:lpstr>"…And those who are educated don't always lead successful lives…"  (9:11e NLT).</vt:lpstr>
      <vt:lpstr>We promote family values here— almost as often as we promote family members.</vt:lpstr>
      <vt:lpstr>Nephew</vt:lpstr>
      <vt:lpstr>"…It is all decided by chance, by being in the right place at the right time"  (9:11f NLT).</vt:lpstr>
      <vt:lpstr>"People can never predict when hard times might come. Like fish in a net or birds in a trap, people are caught by sudden tragedy" (9:12 NLT).</vt:lpstr>
      <vt:lpstr>B.  Negligence can hinder wisdom (9:13-16).</vt:lpstr>
      <vt:lpstr>"Here is another bit of wisdom that has impressed me as I have watched the way our world works.  14There was a small town with only a few people, and a great king came with his army and besieged it.  15A poor, wise man knew how to save the town, and so it was rescued. But afterward no one thought to thank him" (9:13-15 NLT).</vt:lpstr>
      <vt:lpstr>"So even though wisdom is better than strength, those who are wise will be despised if they are poor. What they say will not be appreciated for long"  (9:16 NLT).</vt:lpstr>
      <vt:lpstr>C.  Foolishness can hinder wisdom (9:17–10:1).</vt:lpstr>
      <vt:lpstr>"Better to hear the quiet words of a wise person than the shouts of a foolish king"  (9:17 NLT).</vt:lpstr>
      <vt:lpstr>"Better to have wisdom than weapons of war, but one sinner can destroy much that is good" (9:18 NLT).</vt:lpstr>
      <vt:lpstr>"As dead flies cause even a bottle of perfume to stink, so a little foolishness spoils great wisdom and honor"  (10:1 NLT).</vt:lpstr>
      <vt:lpstr>D. Foolish leaders can hinder wisdom (10:2-7).</vt:lpstr>
      <vt:lpstr>"A wise person chooses the right road;  a fool takes the wrong one" (10:2 NLT).</vt:lpstr>
      <vt:lpstr>"A wise man’s heart inclines him to the right, but a fool’s heart to the left" (Eccl 10:2 ESV).</vt:lpstr>
      <vt:lpstr>"You can identify fools just by the way they walk down the street!" (10:3 NLT).</vt:lpstr>
      <vt:lpstr>"If the anger of the ruler rises against you, do not leave your place, for calmness will lay great offenses to rest" (Ecclesiastes 10:4 ESV)</vt:lpstr>
      <vt:lpstr>"There is another evil I have seen under the sun. Kings and rulers make a grave mistake 6 when they give great authority to foolish people and low positions to people of proven worth" (10:5-6 NLT).</vt:lpstr>
      <vt:lpstr>Climb the ladder to your level of incompetence</vt:lpstr>
      <vt:lpstr>Drucker</vt:lpstr>
      <vt:lpstr>"I have even seen servants riding horseback like princes—and princes walking like servants!" (10:7 NLT).</vt:lpstr>
      <vt:lpstr>Why doesn't wisdom always lead to success?</vt:lpstr>
      <vt:lpstr>I.  Life is unfair (9:11–10:7).</vt:lpstr>
      <vt:lpstr>II.  Life is uncertain (10:8-11).</vt:lpstr>
      <vt:lpstr>A. Accidents can hinder wisdom (10:8-10).</vt:lpstr>
      <vt:lpstr>"Whoever digs a pit may fall into it"  (10:8a NIV).</vt:lpstr>
      <vt:lpstr>"When you demolish an old wall, you could be bitten by a snake" (10:8b NLT).</vt:lpstr>
      <vt:lpstr>"When you work in a quarry,  stones might fall and crush you"  (10:9a NLT).</vt:lpstr>
      <vt:lpstr>"When you chop wood, there is danger with each stroke of your ax" (10:9b NLT).</vt:lpstr>
      <vt:lpstr>B. Bad timing can hinder wisdom (10:11).</vt:lpstr>
      <vt:lpstr>"Using a dull ax requires great strength,     so sharpen the blade" (10:10a NLT).</vt:lpstr>
      <vt:lpstr>"That's the value of wisdom;  it helps you succeed" (10:10b NLT).</vt:lpstr>
      <vt:lpstr>"If a snake bites before you charm it, what's the use of being a snake charmer?" (10:11 NLT).</vt:lpstr>
      <vt:lpstr>So why doesn't wisdom always lead to success?</vt:lpstr>
      <vt:lpstr>Main Idea</vt:lpstr>
      <vt:lpstr>Questions</vt:lpstr>
      <vt:lpstr>Don't trust wisdom—trust God!</vt:lpstr>
      <vt:lpstr>A Wise Prayer</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104</cp:revision>
  <dcterms:created xsi:type="dcterms:W3CDTF">2014-08-02T06:39:19Z</dcterms:created>
  <dcterms:modified xsi:type="dcterms:W3CDTF">2024-05-27T20:07:55Z</dcterms:modified>
</cp:coreProperties>
</file>